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79" r:id="rId6"/>
    <p:sldId id="285" r:id="rId7"/>
    <p:sldId id="287" r:id="rId8"/>
    <p:sldId id="280" r:id="rId9"/>
    <p:sldId id="281" r:id="rId10"/>
    <p:sldId id="282" r:id="rId11"/>
    <p:sldId id="283" r:id="rId12"/>
    <p:sldId id="284" r:id="rId13"/>
    <p:sldId id="288" r:id="rId14"/>
    <p:sldId id="289" r:id="rId15"/>
    <p:sldId id="295" r:id="rId16"/>
    <p:sldId id="293" r:id="rId17"/>
    <p:sldId id="290" r:id="rId18"/>
    <p:sldId id="291" r:id="rId19"/>
    <p:sldId id="294" r:id="rId20"/>
    <p:sldId id="296" r:id="rId21"/>
  </p:sldIdLst>
  <p:sldSz cx="9144000" cy="5143500" type="screen16x9"/>
  <p:notesSz cx="6858000" cy="9144000"/>
  <p:embeddedFontLst>
    <p:embeddedFont>
      <p:font typeface="Cambria Math" panose="02040503050406030204" pitchFamily="18" charset="0"/>
      <p:regular r:id="rId23"/>
    </p:embeddedFont>
    <p:embeddedFont>
      <p:font typeface="Lato" panose="020F0502020204030203" pitchFamily="34" charset="0"/>
      <p:regular r:id="rId24"/>
      <p:bold r:id="rId25"/>
      <p:italic r:id="rId26"/>
      <p:boldItalic r:id="rId27"/>
    </p:embeddedFont>
    <p:embeddedFont>
      <p:font typeface="Raleway"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21"/>
    <p:restoredTop sz="94547"/>
  </p:normalViewPr>
  <p:slideViewPr>
    <p:cSldViewPr snapToGrid="0">
      <p:cViewPr varScale="1">
        <p:scale>
          <a:sx n="102" d="100"/>
          <a:sy n="102" d="100"/>
        </p:scale>
        <p:origin x="192" y="8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A50BE5-19E3-BF4F-B7A7-C27A3FFE45D6}" type="doc">
      <dgm:prSet loTypeId="urn:microsoft.com/office/officeart/2008/layout/CaptionedPictures" loCatId="" qsTypeId="urn:microsoft.com/office/officeart/2005/8/quickstyle/simple1" qsCatId="simple" csTypeId="urn:microsoft.com/office/officeart/2005/8/colors/colorful2" csCatId="colorful" phldr="1"/>
      <dgm:spPr/>
    </dgm:pt>
    <dgm:pt modelId="{E80B8712-1D93-1845-9984-AC2D23E37893}">
      <dgm:prSet phldrT="[Text]"/>
      <dgm:spPr/>
      <dgm:t>
        <a:bodyPr/>
        <a:lstStyle/>
        <a:p>
          <a:r>
            <a:rPr lang="en-GB" dirty="0">
              <a:solidFill>
                <a:sysClr val="windowText" lastClr="000000"/>
              </a:solidFill>
            </a:rPr>
            <a:t>Density-based</a:t>
          </a:r>
        </a:p>
      </dgm:t>
    </dgm:pt>
    <dgm:pt modelId="{29C4FDB2-BFB2-1C46-AF37-0D3C9492D58C}" type="parTrans" cxnId="{9C9C7A62-AE47-0E47-8186-826B222E914D}">
      <dgm:prSet/>
      <dgm:spPr/>
      <dgm:t>
        <a:bodyPr/>
        <a:lstStyle/>
        <a:p>
          <a:endParaRPr lang="en-GB">
            <a:solidFill>
              <a:sysClr val="windowText" lastClr="000000"/>
            </a:solidFill>
          </a:endParaRPr>
        </a:p>
      </dgm:t>
    </dgm:pt>
    <dgm:pt modelId="{2EF6AFC4-ADE5-5848-8E21-DD3D2421B06C}" type="sibTrans" cxnId="{9C9C7A62-AE47-0E47-8186-826B222E914D}">
      <dgm:prSet/>
      <dgm:spPr/>
      <dgm:t>
        <a:bodyPr/>
        <a:lstStyle/>
        <a:p>
          <a:endParaRPr lang="en-GB">
            <a:solidFill>
              <a:sysClr val="windowText" lastClr="000000"/>
            </a:solidFill>
          </a:endParaRPr>
        </a:p>
      </dgm:t>
    </dgm:pt>
    <dgm:pt modelId="{73B22D8B-C306-0247-9E3F-DDCDED3D3700}">
      <dgm:prSet phldrT="[Text]"/>
      <dgm:spPr/>
      <dgm:t>
        <a:bodyPr/>
        <a:lstStyle/>
        <a:p>
          <a:r>
            <a:rPr lang="en-GB" dirty="0">
              <a:solidFill>
                <a:sysClr val="windowText" lastClr="000000"/>
              </a:solidFill>
            </a:rPr>
            <a:t>Hierarchy-based</a:t>
          </a:r>
        </a:p>
      </dgm:t>
    </dgm:pt>
    <dgm:pt modelId="{28E9B872-DD64-B14C-91F2-FF02CA57391D}" type="parTrans" cxnId="{31B92A36-BED6-E34F-B9C0-BB7C707CF362}">
      <dgm:prSet/>
      <dgm:spPr/>
      <dgm:t>
        <a:bodyPr/>
        <a:lstStyle/>
        <a:p>
          <a:endParaRPr lang="en-GB">
            <a:solidFill>
              <a:sysClr val="windowText" lastClr="000000"/>
            </a:solidFill>
          </a:endParaRPr>
        </a:p>
      </dgm:t>
    </dgm:pt>
    <dgm:pt modelId="{A5CAE6B0-A2C5-3545-AD0D-E5342C4920A9}" type="sibTrans" cxnId="{31B92A36-BED6-E34F-B9C0-BB7C707CF362}">
      <dgm:prSet/>
      <dgm:spPr/>
      <dgm:t>
        <a:bodyPr/>
        <a:lstStyle/>
        <a:p>
          <a:endParaRPr lang="en-GB">
            <a:solidFill>
              <a:sysClr val="windowText" lastClr="000000"/>
            </a:solidFill>
          </a:endParaRPr>
        </a:p>
      </dgm:t>
    </dgm:pt>
    <dgm:pt modelId="{48022FCA-DF06-6843-AD58-89E20554D62A}">
      <dgm:prSet phldrT="[Text]"/>
      <dgm:spPr/>
      <dgm:t>
        <a:bodyPr/>
        <a:lstStyle/>
        <a:p>
          <a:r>
            <a:rPr lang="en-GB" dirty="0">
              <a:solidFill>
                <a:sysClr val="windowText" lastClr="000000"/>
              </a:solidFill>
            </a:rPr>
            <a:t>Partition-based</a:t>
          </a:r>
        </a:p>
      </dgm:t>
    </dgm:pt>
    <dgm:pt modelId="{4C6D8882-940E-404A-B9B1-67D148E291C7}" type="parTrans" cxnId="{98AA5458-51D1-024C-9EC0-7E0EFBFF9465}">
      <dgm:prSet/>
      <dgm:spPr/>
      <dgm:t>
        <a:bodyPr/>
        <a:lstStyle/>
        <a:p>
          <a:endParaRPr lang="en-GB">
            <a:solidFill>
              <a:sysClr val="windowText" lastClr="000000"/>
            </a:solidFill>
          </a:endParaRPr>
        </a:p>
      </dgm:t>
    </dgm:pt>
    <dgm:pt modelId="{9FC6C181-510A-7D43-93EA-75B9903BAC91}" type="sibTrans" cxnId="{98AA5458-51D1-024C-9EC0-7E0EFBFF9465}">
      <dgm:prSet/>
      <dgm:spPr/>
      <dgm:t>
        <a:bodyPr/>
        <a:lstStyle/>
        <a:p>
          <a:endParaRPr lang="en-GB">
            <a:solidFill>
              <a:sysClr val="windowText" lastClr="000000"/>
            </a:solidFill>
          </a:endParaRPr>
        </a:p>
      </dgm:t>
    </dgm:pt>
    <dgm:pt modelId="{C4D2D4F6-8CD6-6747-8EA4-888AF0E456F1}" type="pres">
      <dgm:prSet presAssocID="{A3A50BE5-19E3-BF4F-B7A7-C27A3FFE45D6}" presName="Name0" presStyleCnt="0">
        <dgm:presLayoutVars>
          <dgm:chMax/>
          <dgm:chPref/>
          <dgm:dir/>
        </dgm:presLayoutVars>
      </dgm:prSet>
      <dgm:spPr/>
    </dgm:pt>
    <dgm:pt modelId="{74A2ED03-3984-3B42-AE43-AE2F37F05655}" type="pres">
      <dgm:prSet presAssocID="{48022FCA-DF06-6843-AD58-89E20554D62A}" presName="composite" presStyleCnt="0">
        <dgm:presLayoutVars>
          <dgm:chMax val="1"/>
          <dgm:chPref val="1"/>
        </dgm:presLayoutVars>
      </dgm:prSet>
      <dgm:spPr/>
    </dgm:pt>
    <dgm:pt modelId="{B1B44677-551A-BF45-B6E7-0E3ED00B1C4E}" type="pres">
      <dgm:prSet presAssocID="{48022FCA-DF06-6843-AD58-89E20554D62A}" presName="Accent" presStyleLbl="trAlignAcc1" presStyleIdx="0" presStyleCnt="3">
        <dgm:presLayoutVars>
          <dgm:chMax val="0"/>
          <dgm:chPref val="0"/>
        </dgm:presLayoutVars>
      </dgm:prSet>
      <dgm:spPr>
        <a:ln>
          <a:solidFill>
            <a:schemeClr val="bg2"/>
          </a:solidFill>
        </a:ln>
      </dgm:spPr>
    </dgm:pt>
    <dgm:pt modelId="{4ED4AED8-BF82-E743-9744-6C87B8215BD3}" type="pres">
      <dgm:prSet presAssocID="{48022FCA-DF06-6843-AD58-89E20554D62A}" presName="Image" presStyleLbl="alignImgPlace1" presStyleIdx="0" presStyleCnt="3">
        <dgm:presLayoutVars>
          <dgm:chMax val="0"/>
          <dgm:chPref val="0"/>
        </dgm:presLayoutVars>
      </dgm:prSet>
      <dgm:spPr>
        <a:blipFill>
          <a:blip xmlns:r="http://schemas.openxmlformats.org/officeDocument/2006/relationships" r:embed="rId1"/>
          <a:srcRect/>
          <a:stretch>
            <a:fillRect t="-1000" b="-1000"/>
          </a:stretch>
        </a:blipFill>
      </dgm:spPr>
    </dgm:pt>
    <dgm:pt modelId="{D2CB1438-A72E-0A44-846B-F207FBEA3269}" type="pres">
      <dgm:prSet presAssocID="{48022FCA-DF06-6843-AD58-89E20554D62A}" presName="ChildComposite" presStyleCnt="0"/>
      <dgm:spPr/>
    </dgm:pt>
    <dgm:pt modelId="{3205A73E-1C51-0B47-8E1A-9962647973FB}" type="pres">
      <dgm:prSet presAssocID="{48022FCA-DF06-6843-AD58-89E20554D62A}" presName="Child" presStyleLbl="node1" presStyleIdx="0" presStyleCnt="0">
        <dgm:presLayoutVars>
          <dgm:chMax val="0"/>
          <dgm:chPref val="0"/>
          <dgm:bulletEnabled val="1"/>
        </dgm:presLayoutVars>
      </dgm:prSet>
      <dgm:spPr/>
    </dgm:pt>
    <dgm:pt modelId="{573A1CA5-4E1F-5E42-8596-30F61917203B}" type="pres">
      <dgm:prSet presAssocID="{48022FCA-DF06-6843-AD58-89E20554D62A}" presName="Parent" presStyleLbl="revTx" presStyleIdx="0" presStyleCnt="3">
        <dgm:presLayoutVars>
          <dgm:chMax val="1"/>
          <dgm:chPref val="0"/>
          <dgm:bulletEnabled val="1"/>
        </dgm:presLayoutVars>
      </dgm:prSet>
      <dgm:spPr/>
    </dgm:pt>
    <dgm:pt modelId="{170811DB-221A-5946-9DB1-7A2FBD4E40FF}" type="pres">
      <dgm:prSet presAssocID="{9FC6C181-510A-7D43-93EA-75B9903BAC91}" presName="sibTrans" presStyleCnt="0"/>
      <dgm:spPr/>
    </dgm:pt>
    <dgm:pt modelId="{0463AEC5-A33B-DA44-818F-11EBC1D4A93F}" type="pres">
      <dgm:prSet presAssocID="{73B22D8B-C306-0247-9E3F-DDCDED3D3700}" presName="composite" presStyleCnt="0">
        <dgm:presLayoutVars>
          <dgm:chMax val="1"/>
          <dgm:chPref val="1"/>
        </dgm:presLayoutVars>
      </dgm:prSet>
      <dgm:spPr/>
    </dgm:pt>
    <dgm:pt modelId="{C90889F7-7ACF-604A-BC28-C65BFB349826}" type="pres">
      <dgm:prSet presAssocID="{73B22D8B-C306-0247-9E3F-DDCDED3D3700}" presName="Accent" presStyleLbl="trAlignAcc1" presStyleIdx="1" presStyleCnt="3">
        <dgm:presLayoutVars>
          <dgm:chMax val="0"/>
          <dgm:chPref val="0"/>
        </dgm:presLayoutVars>
      </dgm:prSet>
      <dgm:spPr>
        <a:ln>
          <a:solidFill>
            <a:schemeClr val="bg2"/>
          </a:solidFill>
        </a:ln>
      </dgm:spPr>
    </dgm:pt>
    <dgm:pt modelId="{C25CC0E0-8957-2142-9B9B-AE092D264B94}" type="pres">
      <dgm:prSet presAssocID="{73B22D8B-C306-0247-9E3F-DDCDED3D3700}" presName="Image" presStyleLbl="alignImgPlace1" presStyleIdx="1" presStyleCnt="3">
        <dgm:presLayoutVars>
          <dgm:chMax val="0"/>
          <dgm:chPref val="0"/>
        </dgm:presLayoutVars>
      </dgm:prSet>
      <dgm:spPr>
        <a:blipFill dpi="0" rotWithShape="1">
          <a:blip xmlns:r="http://schemas.openxmlformats.org/officeDocument/2006/relationships" r:embed="rId2"/>
          <a:srcRect/>
          <a:stretch>
            <a:fillRect l="-10721" t="-10600" r="-10721" b="-22986"/>
          </a:stretch>
        </a:blipFill>
      </dgm:spPr>
    </dgm:pt>
    <dgm:pt modelId="{92C9A6E9-68AF-6147-BA41-16BDABFB10A7}" type="pres">
      <dgm:prSet presAssocID="{73B22D8B-C306-0247-9E3F-DDCDED3D3700}" presName="ChildComposite" presStyleCnt="0"/>
      <dgm:spPr/>
    </dgm:pt>
    <dgm:pt modelId="{964F1A15-CA25-C845-B7A1-7659F4E097FA}" type="pres">
      <dgm:prSet presAssocID="{73B22D8B-C306-0247-9E3F-DDCDED3D3700}" presName="Child" presStyleLbl="node1" presStyleIdx="0" presStyleCnt="0">
        <dgm:presLayoutVars>
          <dgm:chMax val="0"/>
          <dgm:chPref val="0"/>
          <dgm:bulletEnabled val="1"/>
        </dgm:presLayoutVars>
      </dgm:prSet>
      <dgm:spPr/>
    </dgm:pt>
    <dgm:pt modelId="{928809FD-CA19-9C4D-BDDF-E2BE58CD895B}" type="pres">
      <dgm:prSet presAssocID="{73B22D8B-C306-0247-9E3F-DDCDED3D3700}" presName="Parent" presStyleLbl="revTx" presStyleIdx="1" presStyleCnt="3">
        <dgm:presLayoutVars>
          <dgm:chMax val="1"/>
          <dgm:chPref val="0"/>
          <dgm:bulletEnabled val="1"/>
        </dgm:presLayoutVars>
      </dgm:prSet>
      <dgm:spPr/>
    </dgm:pt>
    <dgm:pt modelId="{A8727D4F-7AD7-9343-AD0D-E1F4F90F8788}" type="pres">
      <dgm:prSet presAssocID="{A5CAE6B0-A2C5-3545-AD0D-E5342C4920A9}" presName="sibTrans" presStyleCnt="0"/>
      <dgm:spPr/>
    </dgm:pt>
    <dgm:pt modelId="{56AA5B87-0AD6-E349-AFB0-3D25BC33B561}" type="pres">
      <dgm:prSet presAssocID="{E80B8712-1D93-1845-9984-AC2D23E37893}" presName="composite" presStyleCnt="0">
        <dgm:presLayoutVars>
          <dgm:chMax val="1"/>
          <dgm:chPref val="1"/>
        </dgm:presLayoutVars>
      </dgm:prSet>
      <dgm:spPr/>
    </dgm:pt>
    <dgm:pt modelId="{4D4FDC29-0D37-CB4E-B8F2-53625CA68E7C}" type="pres">
      <dgm:prSet presAssocID="{E80B8712-1D93-1845-9984-AC2D23E37893}" presName="Accent" presStyleLbl="trAlignAcc1" presStyleIdx="2" presStyleCnt="3">
        <dgm:presLayoutVars>
          <dgm:chMax val="0"/>
          <dgm:chPref val="0"/>
        </dgm:presLayoutVars>
      </dgm:prSet>
      <dgm:spPr>
        <a:ln>
          <a:solidFill>
            <a:schemeClr val="bg2"/>
          </a:solidFill>
        </a:ln>
      </dgm:spPr>
    </dgm:pt>
    <dgm:pt modelId="{5750E21D-3498-0D49-A584-181BB090F5A0}" type="pres">
      <dgm:prSet presAssocID="{E80B8712-1D93-1845-9984-AC2D23E37893}" presName="Image" presStyleLbl="alignImgPlace1" presStyleIdx="2" presStyleCnt="3">
        <dgm:presLayoutVars>
          <dgm:chMax val="0"/>
          <dgm:chPref val="0"/>
        </dgm:presLayoutVars>
      </dgm:prSet>
      <dgm:spPr>
        <a:blipFill dpi="0" rotWithShape="1">
          <a:blip xmlns:r="http://schemas.openxmlformats.org/officeDocument/2006/relationships" r:embed="rId3"/>
          <a:srcRect/>
          <a:stretch>
            <a:fillRect t="-14600" b="-3400"/>
          </a:stretch>
        </a:blipFill>
      </dgm:spPr>
    </dgm:pt>
    <dgm:pt modelId="{0147F1B2-919C-5B46-AC28-B7A63CB954A8}" type="pres">
      <dgm:prSet presAssocID="{E80B8712-1D93-1845-9984-AC2D23E37893}" presName="ChildComposite" presStyleCnt="0"/>
      <dgm:spPr/>
    </dgm:pt>
    <dgm:pt modelId="{F509CB69-E231-9245-83FB-05B936B729DA}" type="pres">
      <dgm:prSet presAssocID="{E80B8712-1D93-1845-9984-AC2D23E37893}" presName="Child" presStyleLbl="node1" presStyleIdx="0" presStyleCnt="0">
        <dgm:presLayoutVars>
          <dgm:chMax val="0"/>
          <dgm:chPref val="0"/>
          <dgm:bulletEnabled val="1"/>
        </dgm:presLayoutVars>
      </dgm:prSet>
      <dgm:spPr/>
    </dgm:pt>
    <dgm:pt modelId="{8D0E619B-693D-3748-80D3-2D8B8A1D8DBC}" type="pres">
      <dgm:prSet presAssocID="{E80B8712-1D93-1845-9984-AC2D23E37893}" presName="Parent" presStyleLbl="revTx" presStyleIdx="2" presStyleCnt="3">
        <dgm:presLayoutVars>
          <dgm:chMax val="1"/>
          <dgm:chPref val="0"/>
          <dgm:bulletEnabled val="1"/>
        </dgm:presLayoutVars>
      </dgm:prSet>
      <dgm:spPr/>
    </dgm:pt>
  </dgm:ptLst>
  <dgm:cxnLst>
    <dgm:cxn modelId="{31B92A36-BED6-E34F-B9C0-BB7C707CF362}" srcId="{A3A50BE5-19E3-BF4F-B7A7-C27A3FFE45D6}" destId="{73B22D8B-C306-0247-9E3F-DDCDED3D3700}" srcOrd="1" destOrd="0" parTransId="{28E9B872-DD64-B14C-91F2-FF02CA57391D}" sibTransId="{A5CAE6B0-A2C5-3545-AD0D-E5342C4920A9}"/>
    <dgm:cxn modelId="{98AA5458-51D1-024C-9EC0-7E0EFBFF9465}" srcId="{A3A50BE5-19E3-BF4F-B7A7-C27A3FFE45D6}" destId="{48022FCA-DF06-6843-AD58-89E20554D62A}" srcOrd="0" destOrd="0" parTransId="{4C6D8882-940E-404A-B9B1-67D148E291C7}" sibTransId="{9FC6C181-510A-7D43-93EA-75B9903BAC91}"/>
    <dgm:cxn modelId="{9C9C7A62-AE47-0E47-8186-826B222E914D}" srcId="{A3A50BE5-19E3-BF4F-B7A7-C27A3FFE45D6}" destId="{E80B8712-1D93-1845-9984-AC2D23E37893}" srcOrd="2" destOrd="0" parTransId="{29C4FDB2-BFB2-1C46-AF37-0D3C9492D58C}" sibTransId="{2EF6AFC4-ADE5-5848-8E21-DD3D2421B06C}"/>
    <dgm:cxn modelId="{E133A07A-C048-7F4B-A964-2CB68FD7EA5A}" type="presOf" srcId="{A3A50BE5-19E3-BF4F-B7A7-C27A3FFE45D6}" destId="{C4D2D4F6-8CD6-6747-8EA4-888AF0E456F1}" srcOrd="0" destOrd="0" presId="urn:microsoft.com/office/officeart/2008/layout/CaptionedPictures"/>
    <dgm:cxn modelId="{73CD6689-9F9F-014E-9448-3A2E51311C42}" type="presOf" srcId="{E80B8712-1D93-1845-9984-AC2D23E37893}" destId="{8D0E619B-693D-3748-80D3-2D8B8A1D8DBC}" srcOrd="0" destOrd="0" presId="urn:microsoft.com/office/officeart/2008/layout/CaptionedPictures"/>
    <dgm:cxn modelId="{D23FCDB0-345D-CF4F-B098-30FE3D78A95A}" type="presOf" srcId="{48022FCA-DF06-6843-AD58-89E20554D62A}" destId="{573A1CA5-4E1F-5E42-8596-30F61917203B}" srcOrd="0" destOrd="0" presId="urn:microsoft.com/office/officeart/2008/layout/CaptionedPictures"/>
    <dgm:cxn modelId="{639A70C5-C3B1-9245-91FA-6EBB47884B0E}" type="presOf" srcId="{73B22D8B-C306-0247-9E3F-DDCDED3D3700}" destId="{928809FD-CA19-9C4D-BDDF-E2BE58CD895B}" srcOrd="0" destOrd="0" presId="urn:microsoft.com/office/officeart/2008/layout/CaptionedPictures"/>
    <dgm:cxn modelId="{1823A6BA-54F4-554C-AB43-49131328D837}" type="presParOf" srcId="{C4D2D4F6-8CD6-6747-8EA4-888AF0E456F1}" destId="{74A2ED03-3984-3B42-AE43-AE2F37F05655}" srcOrd="0" destOrd="0" presId="urn:microsoft.com/office/officeart/2008/layout/CaptionedPictures"/>
    <dgm:cxn modelId="{9753C7B4-E64F-2043-AB57-F495BA235291}" type="presParOf" srcId="{74A2ED03-3984-3B42-AE43-AE2F37F05655}" destId="{B1B44677-551A-BF45-B6E7-0E3ED00B1C4E}" srcOrd="0" destOrd="0" presId="urn:microsoft.com/office/officeart/2008/layout/CaptionedPictures"/>
    <dgm:cxn modelId="{2315FA2F-C1AB-474A-A9D6-6878BBA36AD7}" type="presParOf" srcId="{74A2ED03-3984-3B42-AE43-AE2F37F05655}" destId="{4ED4AED8-BF82-E743-9744-6C87B8215BD3}" srcOrd="1" destOrd="0" presId="urn:microsoft.com/office/officeart/2008/layout/CaptionedPictures"/>
    <dgm:cxn modelId="{E5FF43B6-FBF9-DE4C-8121-A7D1343AF5CD}" type="presParOf" srcId="{74A2ED03-3984-3B42-AE43-AE2F37F05655}" destId="{D2CB1438-A72E-0A44-846B-F207FBEA3269}" srcOrd="2" destOrd="0" presId="urn:microsoft.com/office/officeart/2008/layout/CaptionedPictures"/>
    <dgm:cxn modelId="{0B4E34B4-75E7-4F42-825F-6CA8212DD79A}" type="presParOf" srcId="{D2CB1438-A72E-0A44-846B-F207FBEA3269}" destId="{3205A73E-1C51-0B47-8E1A-9962647973FB}" srcOrd="0" destOrd="0" presId="urn:microsoft.com/office/officeart/2008/layout/CaptionedPictures"/>
    <dgm:cxn modelId="{9342D205-3558-634C-A149-4E6EB92F9DA3}" type="presParOf" srcId="{D2CB1438-A72E-0A44-846B-F207FBEA3269}" destId="{573A1CA5-4E1F-5E42-8596-30F61917203B}" srcOrd="1" destOrd="0" presId="urn:microsoft.com/office/officeart/2008/layout/CaptionedPictures"/>
    <dgm:cxn modelId="{ACA35811-AAFC-4A49-8359-251A91486D40}" type="presParOf" srcId="{C4D2D4F6-8CD6-6747-8EA4-888AF0E456F1}" destId="{170811DB-221A-5946-9DB1-7A2FBD4E40FF}" srcOrd="1" destOrd="0" presId="urn:microsoft.com/office/officeart/2008/layout/CaptionedPictures"/>
    <dgm:cxn modelId="{802DC55F-F2CB-DB4C-9876-6482A9E3E266}" type="presParOf" srcId="{C4D2D4F6-8CD6-6747-8EA4-888AF0E456F1}" destId="{0463AEC5-A33B-DA44-818F-11EBC1D4A93F}" srcOrd="2" destOrd="0" presId="urn:microsoft.com/office/officeart/2008/layout/CaptionedPictures"/>
    <dgm:cxn modelId="{190E2143-9CF5-A645-BC97-0B289701E5FC}" type="presParOf" srcId="{0463AEC5-A33B-DA44-818F-11EBC1D4A93F}" destId="{C90889F7-7ACF-604A-BC28-C65BFB349826}" srcOrd="0" destOrd="0" presId="urn:microsoft.com/office/officeart/2008/layout/CaptionedPictures"/>
    <dgm:cxn modelId="{B89DFE66-2EB0-B743-8C61-75D3804625F7}" type="presParOf" srcId="{0463AEC5-A33B-DA44-818F-11EBC1D4A93F}" destId="{C25CC0E0-8957-2142-9B9B-AE092D264B94}" srcOrd="1" destOrd="0" presId="urn:microsoft.com/office/officeart/2008/layout/CaptionedPictures"/>
    <dgm:cxn modelId="{1619FFC0-CE39-4A43-8D14-E20B229E5A45}" type="presParOf" srcId="{0463AEC5-A33B-DA44-818F-11EBC1D4A93F}" destId="{92C9A6E9-68AF-6147-BA41-16BDABFB10A7}" srcOrd="2" destOrd="0" presId="urn:microsoft.com/office/officeart/2008/layout/CaptionedPictures"/>
    <dgm:cxn modelId="{56D86AA1-D813-BD4B-A84D-CAA1DF394B7E}" type="presParOf" srcId="{92C9A6E9-68AF-6147-BA41-16BDABFB10A7}" destId="{964F1A15-CA25-C845-B7A1-7659F4E097FA}" srcOrd="0" destOrd="0" presId="urn:microsoft.com/office/officeart/2008/layout/CaptionedPictures"/>
    <dgm:cxn modelId="{C97D0522-B740-4941-B633-7A2EAAD1E4A1}" type="presParOf" srcId="{92C9A6E9-68AF-6147-BA41-16BDABFB10A7}" destId="{928809FD-CA19-9C4D-BDDF-E2BE58CD895B}" srcOrd="1" destOrd="0" presId="urn:microsoft.com/office/officeart/2008/layout/CaptionedPictures"/>
    <dgm:cxn modelId="{F47AE016-E080-D04F-A5E9-C43DBE1D6130}" type="presParOf" srcId="{C4D2D4F6-8CD6-6747-8EA4-888AF0E456F1}" destId="{A8727D4F-7AD7-9343-AD0D-E1F4F90F8788}" srcOrd="3" destOrd="0" presId="urn:microsoft.com/office/officeart/2008/layout/CaptionedPictures"/>
    <dgm:cxn modelId="{AEC73791-8660-5D46-A44A-E5670DED0A73}" type="presParOf" srcId="{C4D2D4F6-8CD6-6747-8EA4-888AF0E456F1}" destId="{56AA5B87-0AD6-E349-AFB0-3D25BC33B561}" srcOrd="4" destOrd="0" presId="urn:microsoft.com/office/officeart/2008/layout/CaptionedPictures"/>
    <dgm:cxn modelId="{C9F9F9FE-BCE0-A848-A934-868A5C9BDD65}" type="presParOf" srcId="{56AA5B87-0AD6-E349-AFB0-3D25BC33B561}" destId="{4D4FDC29-0D37-CB4E-B8F2-53625CA68E7C}" srcOrd="0" destOrd="0" presId="urn:microsoft.com/office/officeart/2008/layout/CaptionedPictures"/>
    <dgm:cxn modelId="{84E23384-4CE1-8F4E-B158-5479C53A787C}" type="presParOf" srcId="{56AA5B87-0AD6-E349-AFB0-3D25BC33B561}" destId="{5750E21D-3498-0D49-A584-181BB090F5A0}" srcOrd="1" destOrd="0" presId="urn:microsoft.com/office/officeart/2008/layout/CaptionedPictures"/>
    <dgm:cxn modelId="{67339D49-59B4-874B-88E0-18C3DFA5D56B}" type="presParOf" srcId="{56AA5B87-0AD6-E349-AFB0-3D25BC33B561}" destId="{0147F1B2-919C-5B46-AC28-B7A63CB954A8}" srcOrd="2" destOrd="0" presId="urn:microsoft.com/office/officeart/2008/layout/CaptionedPictures"/>
    <dgm:cxn modelId="{BE35B12B-D045-844F-92E5-0F8A76020D10}" type="presParOf" srcId="{0147F1B2-919C-5B46-AC28-B7A63CB954A8}" destId="{F509CB69-E231-9245-83FB-05B936B729DA}" srcOrd="0" destOrd="0" presId="urn:microsoft.com/office/officeart/2008/layout/CaptionedPictures"/>
    <dgm:cxn modelId="{A52EBECD-7CB1-A248-9E5F-DC862C8A5E7E}" type="presParOf" srcId="{0147F1B2-919C-5B46-AC28-B7A63CB954A8}" destId="{8D0E619B-693D-3748-80D3-2D8B8A1D8DBC}" srcOrd="1" destOrd="0" presId="urn:microsoft.com/office/officeart/2008/layout/CaptionedPictures"/>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2AAB57-582B-694D-A9AD-E838AE6B5C11}" type="doc">
      <dgm:prSet loTypeId="urn:microsoft.com/office/officeart/2005/8/layout/lProcess2" loCatId="" qsTypeId="urn:microsoft.com/office/officeart/2005/8/quickstyle/simple1" qsCatId="simple" csTypeId="urn:microsoft.com/office/officeart/2005/8/colors/accent5_2" csCatId="accent5" phldr="1"/>
      <dgm:spPr/>
      <dgm:t>
        <a:bodyPr/>
        <a:lstStyle/>
        <a:p>
          <a:endParaRPr lang="en-GB"/>
        </a:p>
      </dgm:t>
    </dgm:pt>
    <dgm:pt modelId="{0C03A5C7-9B66-B944-945B-DA311F2491EC}">
      <dgm:prSet phldrT="[Text]"/>
      <dgm:spPr/>
      <dgm:t>
        <a:bodyPr/>
        <a:lstStyle/>
        <a:p>
          <a:r>
            <a:rPr lang="en-GB" b="1" dirty="0">
              <a:ln>
                <a:solidFill>
                  <a:sysClr val="windowText" lastClr="000000"/>
                </a:solidFill>
              </a:ln>
              <a:solidFill>
                <a:schemeClr val="bg1"/>
              </a:solidFill>
            </a:rPr>
            <a:t>Internal</a:t>
          </a:r>
        </a:p>
      </dgm:t>
    </dgm:pt>
    <dgm:pt modelId="{D68843CF-038A-2F4D-AC5D-1AC9F52342E1}" type="parTrans" cxnId="{CCD650F6-63EB-D54D-BEE6-4DB66390EC6C}">
      <dgm:prSet/>
      <dgm:spPr/>
      <dgm:t>
        <a:bodyPr/>
        <a:lstStyle/>
        <a:p>
          <a:endParaRPr lang="en-GB" b="1">
            <a:ln>
              <a:solidFill>
                <a:sysClr val="windowText" lastClr="000000"/>
              </a:solidFill>
            </a:ln>
            <a:solidFill>
              <a:schemeClr val="bg1"/>
            </a:solidFill>
          </a:endParaRPr>
        </a:p>
      </dgm:t>
    </dgm:pt>
    <dgm:pt modelId="{42002726-F9E6-5548-BB2C-48A358667069}" type="sibTrans" cxnId="{CCD650F6-63EB-D54D-BEE6-4DB66390EC6C}">
      <dgm:prSet/>
      <dgm:spPr/>
      <dgm:t>
        <a:bodyPr/>
        <a:lstStyle/>
        <a:p>
          <a:endParaRPr lang="en-GB" b="1">
            <a:ln>
              <a:solidFill>
                <a:sysClr val="windowText" lastClr="000000"/>
              </a:solidFill>
            </a:ln>
            <a:solidFill>
              <a:schemeClr val="bg1"/>
            </a:solidFill>
          </a:endParaRPr>
        </a:p>
      </dgm:t>
    </dgm:pt>
    <dgm:pt modelId="{ECEBC9D8-FDFE-9E49-9C77-BAD1B04E08D1}">
      <dgm:prSet phldrT="[Text]"/>
      <dgm:spPr/>
      <dgm:t>
        <a:bodyPr/>
        <a:lstStyle/>
        <a:p>
          <a:r>
            <a:rPr lang="en-GB" b="1" dirty="0">
              <a:ln>
                <a:solidFill>
                  <a:sysClr val="windowText" lastClr="000000"/>
                </a:solidFill>
              </a:ln>
              <a:solidFill>
                <a:schemeClr val="bg1"/>
              </a:solidFill>
            </a:rPr>
            <a:t>External</a:t>
          </a:r>
        </a:p>
      </dgm:t>
    </dgm:pt>
    <dgm:pt modelId="{2D419190-0960-7841-8CD8-DF9D2670CC30}" type="parTrans" cxnId="{9396FB07-7A6F-034D-AD84-E92C7E962E26}">
      <dgm:prSet/>
      <dgm:spPr/>
      <dgm:t>
        <a:bodyPr/>
        <a:lstStyle/>
        <a:p>
          <a:endParaRPr lang="en-GB" b="1">
            <a:ln>
              <a:solidFill>
                <a:sysClr val="windowText" lastClr="000000"/>
              </a:solidFill>
            </a:ln>
            <a:solidFill>
              <a:schemeClr val="bg1"/>
            </a:solidFill>
          </a:endParaRPr>
        </a:p>
      </dgm:t>
    </dgm:pt>
    <dgm:pt modelId="{6CB87714-6B36-6A41-8AA2-97FBD45E9AE8}" type="sibTrans" cxnId="{9396FB07-7A6F-034D-AD84-E92C7E962E26}">
      <dgm:prSet/>
      <dgm:spPr/>
      <dgm:t>
        <a:bodyPr/>
        <a:lstStyle/>
        <a:p>
          <a:endParaRPr lang="en-GB" b="1">
            <a:ln>
              <a:solidFill>
                <a:sysClr val="windowText" lastClr="000000"/>
              </a:solidFill>
            </a:ln>
            <a:solidFill>
              <a:schemeClr val="bg1"/>
            </a:solidFill>
          </a:endParaRPr>
        </a:p>
      </dgm:t>
    </dgm:pt>
    <dgm:pt modelId="{B50AF0ED-40C2-714A-BF69-7594B4365552}">
      <dgm:prSet phldrT="[Text]"/>
      <dgm:spPr/>
      <dgm:t>
        <a:bodyPr/>
        <a:lstStyle/>
        <a:p>
          <a:r>
            <a:rPr lang="en-GB" b="1" dirty="0">
              <a:ln>
                <a:solidFill>
                  <a:sysClr val="windowText" lastClr="000000"/>
                </a:solidFill>
              </a:ln>
              <a:solidFill>
                <a:schemeClr val="bg1"/>
              </a:solidFill>
            </a:rPr>
            <a:t>Rand indicator</a:t>
          </a:r>
        </a:p>
      </dgm:t>
    </dgm:pt>
    <dgm:pt modelId="{D9AD2E11-A2AA-D348-A32B-0B5AE594E59F}" type="parTrans" cxnId="{0D11A711-B373-8A46-80CB-B40209B3EBFA}">
      <dgm:prSet/>
      <dgm:spPr/>
      <dgm:t>
        <a:bodyPr/>
        <a:lstStyle/>
        <a:p>
          <a:endParaRPr lang="en-GB" b="1">
            <a:ln>
              <a:solidFill>
                <a:sysClr val="windowText" lastClr="000000"/>
              </a:solidFill>
            </a:ln>
            <a:solidFill>
              <a:schemeClr val="bg1"/>
            </a:solidFill>
          </a:endParaRPr>
        </a:p>
      </dgm:t>
    </dgm:pt>
    <dgm:pt modelId="{3BD9B0D5-7CDD-A842-9FF0-EB3580AEAF7C}" type="sibTrans" cxnId="{0D11A711-B373-8A46-80CB-B40209B3EBFA}">
      <dgm:prSet/>
      <dgm:spPr/>
      <dgm:t>
        <a:bodyPr/>
        <a:lstStyle/>
        <a:p>
          <a:endParaRPr lang="en-GB" b="1">
            <a:ln>
              <a:solidFill>
                <a:sysClr val="windowText" lastClr="000000"/>
              </a:solidFill>
            </a:ln>
            <a:solidFill>
              <a:schemeClr val="bg1"/>
            </a:solidFill>
          </a:endParaRPr>
        </a:p>
      </dgm:t>
    </dgm:pt>
    <dgm:pt modelId="{67EC22E9-78FF-F048-9B9B-9817C8639E16}">
      <dgm:prSet phldrT="[Text]"/>
      <dgm:spPr/>
      <dgm:t>
        <a:bodyPr/>
        <a:lstStyle/>
        <a:p>
          <a:r>
            <a:rPr lang="en-GB" b="1" dirty="0">
              <a:ln>
                <a:solidFill>
                  <a:sysClr val="windowText" lastClr="000000"/>
                </a:solidFill>
              </a:ln>
              <a:solidFill>
                <a:schemeClr val="bg1"/>
              </a:solidFill>
            </a:rPr>
            <a:t>Fowlkes-Mallows indicator</a:t>
          </a:r>
        </a:p>
      </dgm:t>
    </dgm:pt>
    <dgm:pt modelId="{63D88E8C-1FE3-C44F-802F-A781F95FA226}" type="parTrans" cxnId="{C0BE26D6-AE71-6C49-B671-1B244CEFD51F}">
      <dgm:prSet/>
      <dgm:spPr/>
      <dgm:t>
        <a:bodyPr/>
        <a:lstStyle/>
        <a:p>
          <a:endParaRPr lang="en-GB" b="1">
            <a:ln>
              <a:solidFill>
                <a:sysClr val="windowText" lastClr="000000"/>
              </a:solidFill>
            </a:ln>
            <a:solidFill>
              <a:schemeClr val="bg1"/>
            </a:solidFill>
          </a:endParaRPr>
        </a:p>
      </dgm:t>
    </dgm:pt>
    <dgm:pt modelId="{52879DCD-FD0A-5E4D-A69C-146AB5E68773}" type="sibTrans" cxnId="{C0BE26D6-AE71-6C49-B671-1B244CEFD51F}">
      <dgm:prSet/>
      <dgm:spPr/>
      <dgm:t>
        <a:bodyPr/>
        <a:lstStyle/>
        <a:p>
          <a:endParaRPr lang="en-GB" b="1">
            <a:ln>
              <a:solidFill>
                <a:sysClr val="windowText" lastClr="000000"/>
              </a:solidFill>
            </a:ln>
            <a:solidFill>
              <a:schemeClr val="bg1"/>
            </a:solidFill>
          </a:endParaRPr>
        </a:p>
      </dgm:t>
    </dgm:pt>
    <dgm:pt modelId="{FB5A5211-289E-7244-8DBE-DBF0258C532E}">
      <dgm:prSet phldrT="[Text]"/>
      <dgm:spPr/>
      <dgm:t>
        <a:bodyPr/>
        <a:lstStyle/>
        <a:p>
          <a:r>
            <a:rPr lang="en-GB" b="1" dirty="0">
              <a:ln>
                <a:solidFill>
                  <a:sysClr val="windowText" lastClr="000000"/>
                </a:solidFill>
              </a:ln>
              <a:solidFill>
                <a:schemeClr val="bg1"/>
              </a:solidFill>
            </a:rPr>
            <a:t>Jaccard indicator</a:t>
          </a:r>
        </a:p>
      </dgm:t>
    </dgm:pt>
    <dgm:pt modelId="{4762C4EE-F934-D24F-973B-E20D82BDAD98}" type="parTrans" cxnId="{FC53628E-7B93-544D-9333-60D12ED6CAF7}">
      <dgm:prSet/>
      <dgm:spPr/>
      <dgm:t>
        <a:bodyPr/>
        <a:lstStyle/>
        <a:p>
          <a:endParaRPr lang="en-GB" b="1">
            <a:ln>
              <a:solidFill>
                <a:sysClr val="windowText" lastClr="000000"/>
              </a:solidFill>
            </a:ln>
            <a:solidFill>
              <a:schemeClr val="bg1"/>
            </a:solidFill>
          </a:endParaRPr>
        </a:p>
      </dgm:t>
    </dgm:pt>
    <dgm:pt modelId="{4F216E2A-F70F-D548-B0D4-8161DAF7663A}" type="sibTrans" cxnId="{FC53628E-7B93-544D-9333-60D12ED6CAF7}">
      <dgm:prSet/>
      <dgm:spPr/>
      <dgm:t>
        <a:bodyPr/>
        <a:lstStyle/>
        <a:p>
          <a:endParaRPr lang="en-GB" b="1">
            <a:ln>
              <a:solidFill>
                <a:sysClr val="windowText" lastClr="000000"/>
              </a:solidFill>
            </a:ln>
            <a:solidFill>
              <a:schemeClr val="bg1"/>
            </a:solidFill>
          </a:endParaRPr>
        </a:p>
      </dgm:t>
    </dgm:pt>
    <dgm:pt modelId="{3F1E34C6-1E35-2540-81DE-F988245BDFCF}">
      <dgm:prSet phldrT="[Text]"/>
      <dgm:spPr/>
      <dgm:t>
        <a:bodyPr/>
        <a:lstStyle/>
        <a:p>
          <a:r>
            <a:rPr lang="en-GB" b="1" dirty="0">
              <a:ln>
                <a:solidFill>
                  <a:sysClr val="windowText" lastClr="000000"/>
                </a:solidFill>
              </a:ln>
              <a:solidFill>
                <a:schemeClr val="bg1"/>
              </a:solidFill>
            </a:rPr>
            <a:t>F indicator</a:t>
          </a:r>
        </a:p>
      </dgm:t>
    </dgm:pt>
    <dgm:pt modelId="{4C78F499-1462-204E-862B-703F630E1BEC}" type="parTrans" cxnId="{842D79C9-736B-3940-A2C5-875A9B503D56}">
      <dgm:prSet/>
      <dgm:spPr/>
      <dgm:t>
        <a:bodyPr/>
        <a:lstStyle/>
        <a:p>
          <a:endParaRPr lang="en-GB" b="1">
            <a:ln>
              <a:solidFill>
                <a:sysClr val="windowText" lastClr="000000"/>
              </a:solidFill>
            </a:ln>
            <a:solidFill>
              <a:schemeClr val="bg1"/>
            </a:solidFill>
          </a:endParaRPr>
        </a:p>
      </dgm:t>
    </dgm:pt>
    <dgm:pt modelId="{6C83E05C-24DE-6F42-8E15-5C74587BDC70}" type="sibTrans" cxnId="{842D79C9-736B-3940-A2C5-875A9B503D56}">
      <dgm:prSet/>
      <dgm:spPr/>
      <dgm:t>
        <a:bodyPr/>
        <a:lstStyle/>
        <a:p>
          <a:endParaRPr lang="en-GB" b="1">
            <a:ln>
              <a:solidFill>
                <a:sysClr val="windowText" lastClr="000000"/>
              </a:solidFill>
            </a:ln>
            <a:solidFill>
              <a:schemeClr val="bg1"/>
            </a:solidFill>
          </a:endParaRPr>
        </a:p>
      </dgm:t>
    </dgm:pt>
    <dgm:pt modelId="{70721038-8481-C944-94B1-ECFA7176081C}">
      <dgm:prSet phldrT="[Text]"/>
      <dgm:spPr/>
      <dgm:t>
        <a:bodyPr/>
        <a:lstStyle/>
        <a:p>
          <a:r>
            <a:rPr lang="en-GB" b="1" dirty="0">
              <a:ln>
                <a:solidFill>
                  <a:sysClr val="windowText" lastClr="000000"/>
                </a:solidFill>
              </a:ln>
              <a:solidFill>
                <a:schemeClr val="bg1"/>
              </a:solidFill>
            </a:rPr>
            <a:t>Davies-Bouldin indicator</a:t>
          </a:r>
        </a:p>
      </dgm:t>
    </dgm:pt>
    <dgm:pt modelId="{9A2791B5-3DB2-9F43-84AC-3CC151203B86}" type="sibTrans" cxnId="{11106F75-3304-784D-8BA3-F682C76D21D8}">
      <dgm:prSet/>
      <dgm:spPr/>
      <dgm:t>
        <a:bodyPr/>
        <a:lstStyle/>
        <a:p>
          <a:endParaRPr lang="en-GB" b="1">
            <a:ln>
              <a:solidFill>
                <a:sysClr val="windowText" lastClr="000000"/>
              </a:solidFill>
            </a:ln>
            <a:solidFill>
              <a:schemeClr val="bg1"/>
            </a:solidFill>
          </a:endParaRPr>
        </a:p>
      </dgm:t>
    </dgm:pt>
    <dgm:pt modelId="{92C83CB7-B6C1-A14F-A7D8-D2D174511D36}" type="parTrans" cxnId="{11106F75-3304-784D-8BA3-F682C76D21D8}">
      <dgm:prSet/>
      <dgm:spPr/>
      <dgm:t>
        <a:bodyPr/>
        <a:lstStyle/>
        <a:p>
          <a:endParaRPr lang="en-GB" b="1">
            <a:ln>
              <a:solidFill>
                <a:sysClr val="windowText" lastClr="000000"/>
              </a:solidFill>
            </a:ln>
            <a:solidFill>
              <a:schemeClr val="bg1"/>
            </a:solidFill>
          </a:endParaRPr>
        </a:p>
      </dgm:t>
    </dgm:pt>
    <dgm:pt modelId="{ACCBDFFA-80C6-0546-B583-80EF7E1CD28E}">
      <dgm:prSet phldrT="[Text]"/>
      <dgm:spPr/>
      <dgm:t>
        <a:bodyPr/>
        <a:lstStyle/>
        <a:p>
          <a:r>
            <a:rPr lang="en-GB" b="1" dirty="0">
              <a:ln>
                <a:solidFill>
                  <a:sysClr val="windowText" lastClr="000000"/>
                </a:solidFill>
              </a:ln>
              <a:solidFill>
                <a:schemeClr val="bg1"/>
              </a:solidFill>
            </a:rPr>
            <a:t>Dunn indicator</a:t>
          </a:r>
        </a:p>
      </dgm:t>
    </dgm:pt>
    <dgm:pt modelId="{AC2C51DF-F9C5-7544-88D3-0A222F69D1C2}" type="sibTrans" cxnId="{7F460939-27B0-5A46-B442-34D3A26BAEEA}">
      <dgm:prSet/>
      <dgm:spPr/>
      <dgm:t>
        <a:bodyPr/>
        <a:lstStyle/>
        <a:p>
          <a:endParaRPr lang="en-GB" b="1">
            <a:ln>
              <a:solidFill>
                <a:sysClr val="windowText" lastClr="000000"/>
              </a:solidFill>
            </a:ln>
            <a:solidFill>
              <a:schemeClr val="bg1"/>
            </a:solidFill>
          </a:endParaRPr>
        </a:p>
      </dgm:t>
    </dgm:pt>
    <dgm:pt modelId="{9974BB0F-1707-EA4F-9FE8-D26BE0D4B6B8}" type="parTrans" cxnId="{7F460939-27B0-5A46-B442-34D3A26BAEEA}">
      <dgm:prSet/>
      <dgm:spPr/>
      <dgm:t>
        <a:bodyPr/>
        <a:lstStyle/>
        <a:p>
          <a:endParaRPr lang="en-GB" b="1">
            <a:ln>
              <a:solidFill>
                <a:sysClr val="windowText" lastClr="000000"/>
              </a:solidFill>
            </a:ln>
            <a:solidFill>
              <a:schemeClr val="bg1"/>
            </a:solidFill>
          </a:endParaRPr>
        </a:p>
      </dgm:t>
    </dgm:pt>
    <dgm:pt modelId="{373E251E-4807-1040-A632-5EF9EED7B556}">
      <dgm:prSet phldrT="[Text]"/>
      <dgm:spPr/>
      <dgm:t>
        <a:bodyPr/>
        <a:lstStyle/>
        <a:p>
          <a:r>
            <a:rPr lang="en-GB" b="1" dirty="0">
              <a:ln>
                <a:solidFill>
                  <a:sysClr val="windowText" lastClr="000000"/>
                </a:solidFill>
              </a:ln>
              <a:solidFill>
                <a:schemeClr val="bg1"/>
              </a:solidFill>
            </a:rPr>
            <a:t>Silhouette coefficient</a:t>
          </a:r>
        </a:p>
      </dgm:t>
    </dgm:pt>
    <dgm:pt modelId="{F8D7E04B-DA13-D34A-81D5-A46DF8ACE475}" type="sibTrans" cxnId="{F55F3E78-145C-8F4A-90E2-56878129CB58}">
      <dgm:prSet/>
      <dgm:spPr/>
      <dgm:t>
        <a:bodyPr/>
        <a:lstStyle/>
        <a:p>
          <a:endParaRPr lang="en-GB" b="1">
            <a:ln>
              <a:solidFill>
                <a:sysClr val="windowText" lastClr="000000"/>
              </a:solidFill>
            </a:ln>
            <a:solidFill>
              <a:schemeClr val="bg1"/>
            </a:solidFill>
          </a:endParaRPr>
        </a:p>
      </dgm:t>
    </dgm:pt>
    <dgm:pt modelId="{6803F04A-9064-A747-8FF1-0A79481B551D}" type="parTrans" cxnId="{F55F3E78-145C-8F4A-90E2-56878129CB58}">
      <dgm:prSet/>
      <dgm:spPr/>
      <dgm:t>
        <a:bodyPr/>
        <a:lstStyle/>
        <a:p>
          <a:endParaRPr lang="en-GB" b="1">
            <a:ln>
              <a:solidFill>
                <a:sysClr val="windowText" lastClr="000000"/>
              </a:solidFill>
            </a:ln>
            <a:solidFill>
              <a:schemeClr val="bg1"/>
            </a:solidFill>
          </a:endParaRPr>
        </a:p>
      </dgm:t>
    </dgm:pt>
    <dgm:pt modelId="{1D23F8B5-0A80-0D40-A0AB-1D56EC416C38}" type="pres">
      <dgm:prSet presAssocID="{A12AAB57-582B-694D-A9AD-E838AE6B5C11}" presName="theList" presStyleCnt="0">
        <dgm:presLayoutVars>
          <dgm:dir/>
          <dgm:animLvl val="lvl"/>
          <dgm:resizeHandles val="exact"/>
        </dgm:presLayoutVars>
      </dgm:prSet>
      <dgm:spPr/>
    </dgm:pt>
    <dgm:pt modelId="{DA220C0A-820B-9D45-A383-3EC0619C3124}" type="pres">
      <dgm:prSet presAssocID="{ECEBC9D8-FDFE-9E49-9C77-BAD1B04E08D1}" presName="compNode" presStyleCnt="0"/>
      <dgm:spPr/>
    </dgm:pt>
    <dgm:pt modelId="{D71F0BAD-08F0-3C4E-BB73-AA137F4AAA5F}" type="pres">
      <dgm:prSet presAssocID="{ECEBC9D8-FDFE-9E49-9C77-BAD1B04E08D1}" presName="aNode" presStyleLbl="bgShp" presStyleIdx="0" presStyleCnt="2"/>
      <dgm:spPr>
        <a:prstGeom prst="rect">
          <a:avLst/>
        </a:prstGeom>
      </dgm:spPr>
    </dgm:pt>
    <dgm:pt modelId="{D3601315-8546-1D4A-AE83-7BCCF4F026DB}" type="pres">
      <dgm:prSet presAssocID="{ECEBC9D8-FDFE-9E49-9C77-BAD1B04E08D1}" presName="textNode" presStyleLbl="bgShp" presStyleIdx="0" presStyleCnt="2"/>
      <dgm:spPr/>
    </dgm:pt>
    <dgm:pt modelId="{1A3E29AE-5CE6-E845-822C-6AA178D6EDDF}" type="pres">
      <dgm:prSet presAssocID="{ECEBC9D8-FDFE-9E49-9C77-BAD1B04E08D1}" presName="compChildNode" presStyleCnt="0"/>
      <dgm:spPr/>
    </dgm:pt>
    <dgm:pt modelId="{178E2591-2219-284D-A0BF-47C5BA6523D8}" type="pres">
      <dgm:prSet presAssocID="{ECEBC9D8-FDFE-9E49-9C77-BAD1B04E08D1}" presName="theInnerList" presStyleCnt="0"/>
      <dgm:spPr/>
    </dgm:pt>
    <dgm:pt modelId="{51089903-AABB-054C-A294-81ACCBE1D878}" type="pres">
      <dgm:prSet presAssocID="{B50AF0ED-40C2-714A-BF69-7594B4365552}" presName="childNode" presStyleLbl="node1" presStyleIdx="0" presStyleCnt="7">
        <dgm:presLayoutVars>
          <dgm:bulletEnabled val="1"/>
        </dgm:presLayoutVars>
      </dgm:prSet>
      <dgm:spPr/>
    </dgm:pt>
    <dgm:pt modelId="{73F1D826-AC1D-7042-BAB7-20A3E9EB97EA}" type="pres">
      <dgm:prSet presAssocID="{B50AF0ED-40C2-714A-BF69-7594B4365552}" presName="aSpace2" presStyleCnt="0"/>
      <dgm:spPr/>
    </dgm:pt>
    <dgm:pt modelId="{FDF126AA-E727-794C-9DC5-25BFA7C33B5E}" type="pres">
      <dgm:prSet presAssocID="{67EC22E9-78FF-F048-9B9B-9817C8639E16}" presName="childNode" presStyleLbl="node1" presStyleIdx="1" presStyleCnt="7">
        <dgm:presLayoutVars>
          <dgm:bulletEnabled val="1"/>
        </dgm:presLayoutVars>
      </dgm:prSet>
      <dgm:spPr/>
    </dgm:pt>
    <dgm:pt modelId="{66382BF0-8015-EC47-9096-A86AF7F41F5B}" type="pres">
      <dgm:prSet presAssocID="{67EC22E9-78FF-F048-9B9B-9817C8639E16}" presName="aSpace2" presStyleCnt="0"/>
      <dgm:spPr/>
    </dgm:pt>
    <dgm:pt modelId="{AE86AD32-9439-F546-B686-4559876994AB}" type="pres">
      <dgm:prSet presAssocID="{FB5A5211-289E-7244-8DBE-DBF0258C532E}" presName="childNode" presStyleLbl="node1" presStyleIdx="2" presStyleCnt="7">
        <dgm:presLayoutVars>
          <dgm:bulletEnabled val="1"/>
        </dgm:presLayoutVars>
      </dgm:prSet>
      <dgm:spPr/>
    </dgm:pt>
    <dgm:pt modelId="{7BAD31A4-A6F5-684E-8FD5-F3A7238E452B}" type="pres">
      <dgm:prSet presAssocID="{FB5A5211-289E-7244-8DBE-DBF0258C532E}" presName="aSpace2" presStyleCnt="0"/>
      <dgm:spPr/>
    </dgm:pt>
    <dgm:pt modelId="{DF92F20E-42A8-0740-8AE3-572D0831BF40}" type="pres">
      <dgm:prSet presAssocID="{3F1E34C6-1E35-2540-81DE-F988245BDFCF}" presName="childNode" presStyleLbl="node1" presStyleIdx="3" presStyleCnt="7">
        <dgm:presLayoutVars>
          <dgm:bulletEnabled val="1"/>
        </dgm:presLayoutVars>
      </dgm:prSet>
      <dgm:spPr/>
    </dgm:pt>
    <dgm:pt modelId="{B623D36C-39D6-FD42-800C-8D212FABF22E}" type="pres">
      <dgm:prSet presAssocID="{ECEBC9D8-FDFE-9E49-9C77-BAD1B04E08D1}" presName="aSpace" presStyleCnt="0"/>
      <dgm:spPr/>
    </dgm:pt>
    <dgm:pt modelId="{48D07E98-A0B1-6E45-B2C8-1B948FE6B99D}" type="pres">
      <dgm:prSet presAssocID="{0C03A5C7-9B66-B944-945B-DA311F2491EC}" presName="compNode" presStyleCnt="0"/>
      <dgm:spPr/>
    </dgm:pt>
    <dgm:pt modelId="{D8191AEF-F871-E944-A77C-1366CDB0C7D5}" type="pres">
      <dgm:prSet presAssocID="{0C03A5C7-9B66-B944-945B-DA311F2491EC}" presName="aNode" presStyleLbl="bgShp" presStyleIdx="1" presStyleCnt="2"/>
      <dgm:spPr>
        <a:prstGeom prst="rect">
          <a:avLst/>
        </a:prstGeom>
      </dgm:spPr>
    </dgm:pt>
    <dgm:pt modelId="{6687B1BA-AB12-2744-BA09-CE455BE79251}" type="pres">
      <dgm:prSet presAssocID="{0C03A5C7-9B66-B944-945B-DA311F2491EC}" presName="textNode" presStyleLbl="bgShp" presStyleIdx="1" presStyleCnt="2"/>
      <dgm:spPr/>
    </dgm:pt>
    <dgm:pt modelId="{E1AC9B22-4FDC-FE4A-995A-8D624F27E614}" type="pres">
      <dgm:prSet presAssocID="{0C03A5C7-9B66-B944-945B-DA311F2491EC}" presName="compChildNode" presStyleCnt="0"/>
      <dgm:spPr/>
    </dgm:pt>
    <dgm:pt modelId="{A8BDA7E6-D4E9-694E-8AE1-FED70E80DC6E}" type="pres">
      <dgm:prSet presAssocID="{0C03A5C7-9B66-B944-945B-DA311F2491EC}" presName="theInnerList" presStyleCnt="0"/>
      <dgm:spPr/>
    </dgm:pt>
    <dgm:pt modelId="{DB5F84CD-CBCD-604B-92DE-24F00A21979F}" type="pres">
      <dgm:prSet presAssocID="{70721038-8481-C944-94B1-ECFA7176081C}" presName="childNode" presStyleLbl="node1" presStyleIdx="4" presStyleCnt="7">
        <dgm:presLayoutVars>
          <dgm:bulletEnabled val="1"/>
        </dgm:presLayoutVars>
      </dgm:prSet>
      <dgm:spPr/>
    </dgm:pt>
    <dgm:pt modelId="{8C2F4BBC-6756-F242-BA81-C2532B3E8AC3}" type="pres">
      <dgm:prSet presAssocID="{70721038-8481-C944-94B1-ECFA7176081C}" presName="aSpace2" presStyleCnt="0"/>
      <dgm:spPr/>
    </dgm:pt>
    <dgm:pt modelId="{61FB21D7-F51C-5541-894D-080AFD954804}" type="pres">
      <dgm:prSet presAssocID="{ACCBDFFA-80C6-0546-B583-80EF7E1CD28E}" presName="childNode" presStyleLbl="node1" presStyleIdx="5" presStyleCnt="7">
        <dgm:presLayoutVars>
          <dgm:bulletEnabled val="1"/>
        </dgm:presLayoutVars>
      </dgm:prSet>
      <dgm:spPr/>
    </dgm:pt>
    <dgm:pt modelId="{4888BE0C-5F88-FA42-85D6-368B05C7CE93}" type="pres">
      <dgm:prSet presAssocID="{ACCBDFFA-80C6-0546-B583-80EF7E1CD28E}" presName="aSpace2" presStyleCnt="0"/>
      <dgm:spPr/>
    </dgm:pt>
    <dgm:pt modelId="{32FC66EF-4C93-544F-A26A-5DCF9AAEFCA0}" type="pres">
      <dgm:prSet presAssocID="{373E251E-4807-1040-A632-5EF9EED7B556}" presName="childNode" presStyleLbl="node1" presStyleIdx="6" presStyleCnt="7">
        <dgm:presLayoutVars>
          <dgm:bulletEnabled val="1"/>
        </dgm:presLayoutVars>
      </dgm:prSet>
      <dgm:spPr/>
    </dgm:pt>
  </dgm:ptLst>
  <dgm:cxnLst>
    <dgm:cxn modelId="{9396FB07-7A6F-034D-AD84-E92C7E962E26}" srcId="{A12AAB57-582B-694D-A9AD-E838AE6B5C11}" destId="{ECEBC9D8-FDFE-9E49-9C77-BAD1B04E08D1}" srcOrd="0" destOrd="0" parTransId="{2D419190-0960-7841-8CD8-DF9D2670CC30}" sibTransId="{6CB87714-6B36-6A41-8AA2-97FBD45E9AE8}"/>
    <dgm:cxn modelId="{C3D79909-97C3-B24F-BE34-7469A19F1829}" type="presOf" srcId="{70721038-8481-C944-94B1-ECFA7176081C}" destId="{DB5F84CD-CBCD-604B-92DE-24F00A21979F}" srcOrd="0" destOrd="0" presId="urn:microsoft.com/office/officeart/2005/8/layout/lProcess2"/>
    <dgm:cxn modelId="{0D11A711-B373-8A46-80CB-B40209B3EBFA}" srcId="{ECEBC9D8-FDFE-9E49-9C77-BAD1B04E08D1}" destId="{B50AF0ED-40C2-714A-BF69-7594B4365552}" srcOrd="0" destOrd="0" parTransId="{D9AD2E11-A2AA-D348-A32B-0B5AE594E59F}" sibTransId="{3BD9B0D5-7CDD-A842-9FF0-EB3580AEAF7C}"/>
    <dgm:cxn modelId="{B85D3D2D-AB34-6844-963E-3E2FB7AC55C7}" type="presOf" srcId="{FB5A5211-289E-7244-8DBE-DBF0258C532E}" destId="{AE86AD32-9439-F546-B686-4559876994AB}" srcOrd="0" destOrd="0" presId="urn:microsoft.com/office/officeart/2005/8/layout/lProcess2"/>
    <dgm:cxn modelId="{7F460939-27B0-5A46-B442-34D3A26BAEEA}" srcId="{0C03A5C7-9B66-B944-945B-DA311F2491EC}" destId="{ACCBDFFA-80C6-0546-B583-80EF7E1CD28E}" srcOrd="1" destOrd="0" parTransId="{9974BB0F-1707-EA4F-9FE8-D26BE0D4B6B8}" sibTransId="{AC2C51DF-F9C5-7544-88D3-0A222F69D1C2}"/>
    <dgm:cxn modelId="{A3812B52-CD01-A041-9CFE-858D397967FA}" type="presOf" srcId="{3F1E34C6-1E35-2540-81DE-F988245BDFCF}" destId="{DF92F20E-42A8-0740-8AE3-572D0831BF40}" srcOrd="0" destOrd="0" presId="urn:microsoft.com/office/officeart/2005/8/layout/lProcess2"/>
    <dgm:cxn modelId="{C3291B59-7BD8-634E-9C26-515AB1451C68}" type="presOf" srcId="{0C03A5C7-9B66-B944-945B-DA311F2491EC}" destId="{D8191AEF-F871-E944-A77C-1366CDB0C7D5}" srcOrd="0" destOrd="0" presId="urn:microsoft.com/office/officeart/2005/8/layout/lProcess2"/>
    <dgm:cxn modelId="{11106F75-3304-784D-8BA3-F682C76D21D8}" srcId="{0C03A5C7-9B66-B944-945B-DA311F2491EC}" destId="{70721038-8481-C944-94B1-ECFA7176081C}" srcOrd="0" destOrd="0" parTransId="{92C83CB7-B6C1-A14F-A7D8-D2D174511D36}" sibTransId="{9A2791B5-3DB2-9F43-84AC-3CC151203B86}"/>
    <dgm:cxn modelId="{F55F3E78-145C-8F4A-90E2-56878129CB58}" srcId="{0C03A5C7-9B66-B944-945B-DA311F2491EC}" destId="{373E251E-4807-1040-A632-5EF9EED7B556}" srcOrd="2" destOrd="0" parTransId="{6803F04A-9064-A747-8FF1-0A79481B551D}" sibTransId="{F8D7E04B-DA13-D34A-81D5-A46DF8ACE475}"/>
    <dgm:cxn modelId="{7DCDFA7C-1E0A-3A48-A3A9-6DC2F807A8C5}" type="presOf" srcId="{ECEBC9D8-FDFE-9E49-9C77-BAD1B04E08D1}" destId="{D71F0BAD-08F0-3C4E-BB73-AA137F4AAA5F}" srcOrd="0" destOrd="0" presId="urn:microsoft.com/office/officeart/2005/8/layout/lProcess2"/>
    <dgm:cxn modelId="{5672B686-B466-0B4C-A7D4-E3B65A51D0BA}" type="presOf" srcId="{B50AF0ED-40C2-714A-BF69-7594B4365552}" destId="{51089903-AABB-054C-A294-81ACCBE1D878}" srcOrd="0" destOrd="0" presId="urn:microsoft.com/office/officeart/2005/8/layout/lProcess2"/>
    <dgm:cxn modelId="{3BB75E8A-905A-774E-B2F6-468286BC3F42}" type="presOf" srcId="{0C03A5C7-9B66-B944-945B-DA311F2491EC}" destId="{6687B1BA-AB12-2744-BA09-CE455BE79251}" srcOrd="1" destOrd="0" presId="urn:microsoft.com/office/officeart/2005/8/layout/lProcess2"/>
    <dgm:cxn modelId="{FC53628E-7B93-544D-9333-60D12ED6CAF7}" srcId="{ECEBC9D8-FDFE-9E49-9C77-BAD1B04E08D1}" destId="{FB5A5211-289E-7244-8DBE-DBF0258C532E}" srcOrd="2" destOrd="0" parTransId="{4762C4EE-F934-D24F-973B-E20D82BDAD98}" sibTransId="{4F216E2A-F70F-D548-B0D4-8161DAF7663A}"/>
    <dgm:cxn modelId="{BFD7B09D-4F05-504C-AEA0-C28E2822BA01}" type="presOf" srcId="{373E251E-4807-1040-A632-5EF9EED7B556}" destId="{32FC66EF-4C93-544F-A26A-5DCF9AAEFCA0}" srcOrd="0" destOrd="0" presId="urn:microsoft.com/office/officeart/2005/8/layout/lProcess2"/>
    <dgm:cxn modelId="{4ABC4DB3-2DA0-5D45-B112-39E9E45EB661}" type="presOf" srcId="{ACCBDFFA-80C6-0546-B583-80EF7E1CD28E}" destId="{61FB21D7-F51C-5541-894D-080AFD954804}" srcOrd="0" destOrd="0" presId="urn:microsoft.com/office/officeart/2005/8/layout/lProcess2"/>
    <dgm:cxn modelId="{842D79C9-736B-3940-A2C5-875A9B503D56}" srcId="{ECEBC9D8-FDFE-9E49-9C77-BAD1B04E08D1}" destId="{3F1E34C6-1E35-2540-81DE-F988245BDFCF}" srcOrd="3" destOrd="0" parTransId="{4C78F499-1462-204E-862B-703F630E1BEC}" sibTransId="{6C83E05C-24DE-6F42-8E15-5C74587BDC70}"/>
    <dgm:cxn modelId="{6ED282D1-ED20-5341-AC2B-09CD3BB65985}" type="presOf" srcId="{A12AAB57-582B-694D-A9AD-E838AE6B5C11}" destId="{1D23F8B5-0A80-0D40-A0AB-1D56EC416C38}" srcOrd="0" destOrd="0" presId="urn:microsoft.com/office/officeart/2005/8/layout/lProcess2"/>
    <dgm:cxn modelId="{C0BE26D6-AE71-6C49-B671-1B244CEFD51F}" srcId="{ECEBC9D8-FDFE-9E49-9C77-BAD1B04E08D1}" destId="{67EC22E9-78FF-F048-9B9B-9817C8639E16}" srcOrd="1" destOrd="0" parTransId="{63D88E8C-1FE3-C44F-802F-A781F95FA226}" sibTransId="{52879DCD-FD0A-5E4D-A69C-146AB5E68773}"/>
    <dgm:cxn modelId="{396F32DD-8EE9-E247-A7A2-20D02543CD70}" type="presOf" srcId="{ECEBC9D8-FDFE-9E49-9C77-BAD1B04E08D1}" destId="{D3601315-8546-1D4A-AE83-7BCCF4F026DB}" srcOrd="1" destOrd="0" presId="urn:microsoft.com/office/officeart/2005/8/layout/lProcess2"/>
    <dgm:cxn modelId="{8846D4E3-CA0C-7545-9A18-6431B6AB2868}" type="presOf" srcId="{67EC22E9-78FF-F048-9B9B-9817C8639E16}" destId="{FDF126AA-E727-794C-9DC5-25BFA7C33B5E}" srcOrd="0" destOrd="0" presId="urn:microsoft.com/office/officeart/2005/8/layout/lProcess2"/>
    <dgm:cxn modelId="{CCD650F6-63EB-D54D-BEE6-4DB66390EC6C}" srcId="{A12AAB57-582B-694D-A9AD-E838AE6B5C11}" destId="{0C03A5C7-9B66-B944-945B-DA311F2491EC}" srcOrd="1" destOrd="0" parTransId="{D68843CF-038A-2F4D-AC5D-1AC9F52342E1}" sibTransId="{42002726-F9E6-5548-BB2C-48A358667069}"/>
    <dgm:cxn modelId="{04BB2270-306F-6A43-A28E-71C446AF9D20}" type="presParOf" srcId="{1D23F8B5-0A80-0D40-A0AB-1D56EC416C38}" destId="{DA220C0A-820B-9D45-A383-3EC0619C3124}" srcOrd="0" destOrd="0" presId="urn:microsoft.com/office/officeart/2005/8/layout/lProcess2"/>
    <dgm:cxn modelId="{4A7DAB90-FCB8-5240-9AEA-0352FD0C09AB}" type="presParOf" srcId="{DA220C0A-820B-9D45-A383-3EC0619C3124}" destId="{D71F0BAD-08F0-3C4E-BB73-AA137F4AAA5F}" srcOrd="0" destOrd="0" presId="urn:microsoft.com/office/officeart/2005/8/layout/lProcess2"/>
    <dgm:cxn modelId="{50914774-CB2F-2D4A-BEFD-0D116550381A}" type="presParOf" srcId="{DA220C0A-820B-9D45-A383-3EC0619C3124}" destId="{D3601315-8546-1D4A-AE83-7BCCF4F026DB}" srcOrd="1" destOrd="0" presId="urn:microsoft.com/office/officeart/2005/8/layout/lProcess2"/>
    <dgm:cxn modelId="{7EBAFFD9-67B8-AE48-AA90-1384CCC07484}" type="presParOf" srcId="{DA220C0A-820B-9D45-A383-3EC0619C3124}" destId="{1A3E29AE-5CE6-E845-822C-6AA178D6EDDF}" srcOrd="2" destOrd="0" presId="urn:microsoft.com/office/officeart/2005/8/layout/lProcess2"/>
    <dgm:cxn modelId="{45BD4C7E-6DEB-C649-8802-F2B1BCDB9540}" type="presParOf" srcId="{1A3E29AE-5CE6-E845-822C-6AA178D6EDDF}" destId="{178E2591-2219-284D-A0BF-47C5BA6523D8}" srcOrd="0" destOrd="0" presId="urn:microsoft.com/office/officeart/2005/8/layout/lProcess2"/>
    <dgm:cxn modelId="{BCEB508C-E7B2-4F4E-A4E3-E9387D02E0A4}" type="presParOf" srcId="{178E2591-2219-284D-A0BF-47C5BA6523D8}" destId="{51089903-AABB-054C-A294-81ACCBE1D878}" srcOrd="0" destOrd="0" presId="urn:microsoft.com/office/officeart/2005/8/layout/lProcess2"/>
    <dgm:cxn modelId="{83ECC387-53B3-894F-AE30-742CE4B2EA23}" type="presParOf" srcId="{178E2591-2219-284D-A0BF-47C5BA6523D8}" destId="{73F1D826-AC1D-7042-BAB7-20A3E9EB97EA}" srcOrd="1" destOrd="0" presId="urn:microsoft.com/office/officeart/2005/8/layout/lProcess2"/>
    <dgm:cxn modelId="{1D1C7DFF-6CA2-0B47-9ADF-FC98569101C5}" type="presParOf" srcId="{178E2591-2219-284D-A0BF-47C5BA6523D8}" destId="{FDF126AA-E727-794C-9DC5-25BFA7C33B5E}" srcOrd="2" destOrd="0" presId="urn:microsoft.com/office/officeart/2005/8/layout/lProcess2"/>
    <dgm:cxn modelId="{8D2C01FE-C829-8941-961D-16AA4BA7FAE0}" type="presParOf" srcId="{178E2591-2219-284D-A0BF-47C5BA6523D8}" destId="{66382BF0-8015-EC47-9096-A86AF7F41F5B}" srcOrd="3" destOrd="0" presId="urn:microsoft.com/office/officeart/2005/8/layout/lProcess2"/>
    <dgm:cxn modelId="{FEB94C45-6AB0-B047-89E4-7CCEA693BB3B}" type="presParOf" srcId="{178E2591-2219-284D-A0BF-47C5BA6523D8}" destId="{AE86AD32-9439-F546-B686-4559876994AB}" srcOrd="4" destOrd="0" presId="urn:microsoft.com/office/officeart/2005/8/layout/lProcess2"/>
    <dgm:cxn modelId="{3E210363-1B60-4A4B-B169-88318EDCF4B6}" type="presParOf" srcId="{178E2591-2219-284D-A0BF-47C5BA6523D8}" destId="{7BAD31A4-A6F5-684E-8FD5-F3A7238E452B}" srcOrd="5" destOrd="0" presId="urn:microsoft.com/office/officeart/2005/8/layout/lProcess2"/>
    <dgm:cxn modelId="{A95DF058-C9E8-3444-9121-16338B0DD19B}" type="presParOf" srcId="{178E2591-2219-284D-A0BF-47C5BA6523D8}" destId="{DF92F20E-42A8-0740-8AE3-572D0831BF40}" srcOrd="6" destOrd="0" presId="urn:microsoft.com/office/officeart/2005/8/layout/lProcess2"/>
    <dgm:cxn modelId="{F7C47240-3E7C-3B46-991F-877DDCB77617}" type="presParOf" srcId="{1D23F8B5-0A80-0D40-A0AB-1D56EC416C38}" destId="{B623D36C-39D6-FD42-800C-8D212FABF22E}" srcOrd="1" destOrd="0" presId="urn:microsoft.com/office/officeart/2005/8/layout/lProcess2"/>
    <dgm:cxn modelId="{99FFE8DE-BE78-7F42-87B9-37ADF7BC0D66}" type="presParOf" srcId="{1D23F8B5-0A80-0D40-A0AB-1D56EC416C38}" destId="{48D07E98-A0B1-6E45-B2C8-1B948FE6B99D}" srcOrd="2" destOrd="0" presId="urn:microsoft.com/office/officeart/2005/8/layout/lProcess2"/>
    <dgm:cxn modelId="{3D24440E-F34A-9942-856C-5719FEABDFB6}" type="presParOf" srcId="{48D07E98-A0B1-6E45-B2C8-1B948FE6B99D}" destId="{D8191AEF-F871-E944-A77C-1366CDB0C7D5}" srcOrd="0" destOrd="0" presId="urn:microsoft.com/office/officeart/2005/8/layout/lProcess2"/>
    <dgm:cxn modelId="{97E20AD5-2930-074F-96B9-11223FB33E3C}" type="presParOf" srcId="{48D07E98-A0B1-6E45-B2C8-1B948FE6B99D}" destId="{6687B1BA-AB12-2744-BA09-CE455BE79251}" srcOrd="1" destOrd="0" presId="urn:microsoft.com/office/officeart/2005/8/layout/lProcess2"/>
    <dgm:cxn modelId="{0CFA0E7F-F720-6C4F-B619-74E9E94E037B}" type="presParOf" srcId="{48D07E98-A0B1-6E45-B2C8-1B948FE6B99D}" destId="{E1AC9B22-4FDC-FE4A-995A-8D624F27E614}" srcOrd="2" destOrd="0" presId="urn:microsoft.com/office/officeart/2005/8/layout/lProcess2"/>
    <dgm:cxn modelId="{5893145C-25D3-FE47-BA7C-939C5D879495}" type="presParOf" srcId="{E1AC9B22-4FDC-FE4A-995A-8D624F27E614}" destId="{A8BDA7E6-D4E9-694E-8AE1-FED70E80DC6E}" srcOrd="0" destOrd="0" presId="urn:microsoft.com/office/officeart/2005/8/layout/lProcess2"/>
    <dgm:cxn modelId="{354C3C0A-F54A-DE43-8B8B-23440A09B1A5}" type="presParOf" srcId="{A8BDA7E6-D4E9-694E-8AE1-FED70E80DC6E}" destId="{DB5F84CD-CBCD-604B-92DE-24F00A21979F}" srcOrd="0" destOrd="0" presId="urn:microsoft.com/office/officeart/2005/8/layout/lProcess2"/>
    <dgm:cxn modelId="{30EED614-C49E-0C41-9471-6ED5076D52A7}" type="presParOf" srcId="{A8BDA7E6-D4E9-694E-8AE1-FED70E80DC6E}" destId="{8C2F4BBC-6756-F242-BA81-C2532B3E8AC3}" srcOrd="1" destOrd="0" presId="urn:microsoft.com/office/officeart/2005/8/layout/lProcess2"/>
    <dgm:cxn modelId="{4E8875B6-8109-AE48-BF4B-480E0DCB719B}" type="presParOf" srcId="{A8BDA7E6-D4E9-694E-8AE1-FED70E80DC6E}" destId="{61FB21D7-F51C-5541-894D-080AFD954804}" srcOrd="2" destOrd="0" presId="urn:microsoft.com/office/officeart/2005/8/layout/lProcess2"/>
    <dgm:cxn modelId="{37A60CEE-39E9-144A-8471-AF787D86B391}" type="presParOf" srcId="{A8BDA7E6-D4E9-694E-8AE1-FED70E80DC6E}" destId="{4888BE0C-5F88-FA42-85D6-368B05C7CE93}" srcOrd="3" destOrd="0" presId="urn:microsoft.com/office/officeart/2005/8/layout/lProcess2"/>
    <dgm:cxn modelId="{D144F5EC-FB8B-9640-9C3C-B588C9877C18}" type="presParOf" srcId="{A8BDA7E6-D4E9-694E-8AE1-FED70E80DC6E}" destId="{32FC66EF-4C93-544F-A26A-5DCF9AAEFCA0}"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44677-551A-BF45-B6E7-0E3ED00B1C4E}">
      <dsp:nvSpPr>
        <dsp:cNvPr id="0" name=""/>
        <dsp:cNvSpPr/>
      </dsp:nvSpPr>
      <dsp:spPr>
        <a:xfrm>
          <a:off x="651" y="257665"/>
          <a:ext cx="1708112" cy="2009544"/>
        </a:xfrm>
        <a:prstGeom prst="rect">
          <a:avLst/>
        </a:prstGeom>
        <a:solidFill>
          <a:schemeClr val="lt1">
            <a:alpha val="4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 modelId="{4ED4AED8-BF82-E743-9744-6C87B8215BD3}">
      <dsp:nvSpPr>
        <dsp:cNvPr id="0" name=""/>
        <dsp:cNvSpPr/>
      </dsp:nvSpPr>
      <dsp:spPr>
        <a:xfrm>
          <a:off x="86057" y="338047"/>
          <a:ext cx="1537301" cy="1306203"/>
        </a:xfrm>
        <a:prstGeom prst="rect">
          <a:avLst/>
        </a:prstGeom>
        <a:blipFill>
          <a:blip xmlns:r="http://schemas.openxmlformats.org/officeDocument/2006/relationships" r:embed="rId1"/>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3A1CA5-4E1F-5E42-8596-30F61917203B}">
      <dsp:nvSpPr>
        <dsp:cNvPr id="0" name=""/>
        <dsp:cNvSpPr/>
      </dsp:nvSpPr>
      <dsp:spPr>
        <a:xfrm>
          <a:off x="86057" y="1644250"/>
          <a:ext cx="1537301" cy="54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solidFill>
            </a:rPr>
            <a:t>Partition-based</a:t>
          </a:r>
        </a:p>
      </dsp:txBody>
      <dsp:txXfrm>
        <a:off x="86057" y="1644250"/>
        <a:ext cx="1537301" cy="542576"/>
      </dsp:txXfrm>
    </dsp:sp>
    <dsp:sp modelId="{C90889F7-7ACF-604A-BC28-C65BFB349826}">
      <dsp:nvSpPr>
        <dsp:cNvPr id="0" name=""/>
        <dsp:cNvSpPr/>
      </dsp:nvSpPr>
      <dsp:spPr>
        <a:xfrm>
          <a:off x="2193943" y="257665"/>
          <a:ext cx="1708112" cy="2009544"/>
        </a:xfrm>
        <a:prstGeom prst="rect">
          <a:avLst/>
        </a:prstGeom>
        <a:solidFill>
          <a:schemeClr val="lt1">
            <a:alpha val="4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 modelId="{C25CC0E0-8957-2142-9B9B-AE092D264B94}">
      <dsp:nvSpPr>
        <dsp:cNvPr id="0" name=""/>
        <dsp:cNvSpPr/>
      </dsp:nvSpPr>
      <dsp:spPr>
        <a:xfrm>
          <a:off x="2279349" y="338047"/>
          <a:ext cx="1537301" cy="1306203"/>
        </a:xfrm>
        <a:prstGeom prst="rect">
          <a:avLst/>
        </a:prstGeom>
        <a:blipFill dpi="0" rotWithShape="1">
          <a:blip xmlns:r="http://schemas.openxmlformats.org/officeDocument/2006/relationships" r:embed="rId2"/>
          <a:srcRect/>
          <a:stretch>
            <a:fillRect l="-10721" t="-10600" r="-10721" b="-2298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8809FD-CA19-9C4D-BDDF-E2BE58CD895B}">
      <dsp:nvSpPr>
        <dsp:cNvPr id="0" name=""/>
        <dsp:cNvSpPr/>
      </dsp:nvSpPr>
      <dsp:spPr>
        <a:xfrm>
          <a:off x="2279349" y="1644250"/>
          <a:ext cx="1537301" cy="54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solidFill>
            </a:rPr>
            <a:t>Hierarchy-based</a:t>
          </a:r>
        </a:p>
      </dsp:txBody>
      <dsp:txXfrm>
        <a:off x="2279349" y="1644250"/>
        <a:ext cx="1537301" cy="542576"/>
      </dsp:txXfrm>
    </dsp:sp>
    <dsp:sp modelId="{4D4FDC29-0D37-CB4E-B8F2-53625CA68E7C}">
      <dsp:nvSpPr>
        <dsp:cNvPr id="0" name=""/>
        <dsp:cNvSpPr/>
      </dsp:nvSpPr>
      <dsp:spPr>
        <a:xfrm>
          <a:off x="4387235" y="257665"/>
          <a:ext cx="1708112" cy="2009544"/>
        </a:xfrm>
        <a:prstGeom prst="rect">
          <a:avLst/>
        </a:prstGeom>
        <a:solidFill>
          <a:schemeClr val="lt1">
            <a:alpha val="4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sp>
    <dsp:sp modelId="{5750E21D-3498-0D49-A584-181BB090F5A0}">
      <dsp:nvSpPr>
        <dsp:cNvPr id="0" name=""/>
        <dsp:cNvSpPr/>
      </dsp:nvSpPr>
      <dsp:spPr>
        <a:xfrm>
          <a:off x="4472641" y="338047"/>
          <a:ext cx="1537301" cy="1306203"/>
        </a:xfrm>
        <a:prstGeom prst="rect">
          <a:avLst/>
        </a:prstGeom>
        <a:blipFill dpi="0" rotWithShape="1">
          <a:blip xmlns:r="http://schemas.openxmlformats.org/officeDocument/2006/relationships" r:embed="rId3"/>
          <a:srcRect/>
          <a:stretch>
            <a:fillRect t="-14600" b="-34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0E619B-693D-3748-80D3-2D8B8A1D8DBC}">
      <dsp:nvSpPr>
        <dsp:cNvPr id="0" name=""/>
        <dsp:cNvSpPr/>
      </dsp:nvSpPr>
      <dsp:spPr>
        <a:xfrm>
          <a:off x="4472641" y="1644250"/>
          <a:ext cx="1537301" cy="542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solidFill>
            </a:rPr>
            <a:t>Density-based</a:t>
          </a:r>
        </a:p>
      </dsp:txBody>
      <dsp:txXfrm>
        <a:off x="4472641" y="1644250"/>
        <a:ext cx="1537301" cy="542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F0BAD-08F0-3C4E-BB73-AA137F4AAA5F}">
      <dsp:nvSpPr>
        <dsp:cNvPr id="0" name=""/>
        <dsp:cNvSpPr/>
      </dsp:nvSpPr>
      <dsp:spPr>
        <a:xfrm>
          <a:off x="3050" y="0"/>
          <a:ext cx="2934890" cy="2099089"/>
        </a:xfrm>
        <a:prstGeom prst="rect">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kern="1200" dirty="0">
              <a:ln>
                <a:solidFill>
                  <a:sysClr val="windowText" lastClr="000000"/>
                </a:solidFill>
              </a:ln>
              <a:solidFill>
                <a:schemeClr val="bg1"/>
              </a:solidFill>
            </a:rPr>
            <a:t>External</a:t>
          </a:r>
        </a:p>
      </dsp:txBody>
      <dsp:txXfrm>
        <a:off x="3050" y="0"/>
        <a:ext cx="2934890" cy="629726"/>
      </dsp:txXfrm>
    </dsp:sp>
    <dsp:sp modelId="{51089903-AABB-054C-A294-81ACCBE1D878}">
      <dsp:nvSpPr>
        <dsp:cNvPr id="0" name=""/>
        <dsp:cNvSpPr/>
      </dsp:nvSpPr>
      <dsp:spPr>
        <a:xfrm>
          <a:off x="296540" y="629777"/>
          <a:ext cx="2347912" cy="3057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Rand indicator</a:t>
          </a:r>
        </a:p>
      </dsp:txBody>
      <dsp:txXfrm>
        <a:off x="305496" y="638733"/>
        <a:ext cx="2330000" cy="287880"/>
      </dsp:txXfrm>
    </dsp:sp>
    <dsp:sp modelId="{FDF126AA-E727-794C-9DC5-25BFA7C33B5E}">
      <dsp:nvSpPr>
        <dsp:cNvPr id="0" name=""/>
        <dsp:cNvSpPr/>
      </dsp:nvSpPr>
      <dsp:spPr>
        <a:xfrm>
          <a:off x="296540" y="982615"/>
          <a:ext cx="2347912" cy="3057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Fowlkes-Mallows indicator</a:t>
          </a:r>
        </a:p>
      </dsp:txBody>
      <dsp:txXfrm>
        <a:off x="305496" y="991571"/>
        <a:ext cx="2330000" cy="287880"/>
      </dsp:txXfrm>
    </dsp:sp>
    <dsp:sp modelId="{AE86AD32-9439-F546-B686-4559876994AB}">
      <dsp:nvSpPr>
        <dsp:cNvPr id="0" name=""/>
        <dsp:cNvSpPr/>
      </dsp:nvSpPr>
      <dsp:spPr>
        <a:xfrm>
          <a:off x="296540" y="1335453"/>
          <a:ext cx="2347912" cy="3057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Jaccard indicator</a:t>
          </a:r>
        </a:p>
      </dsp:txBody>
      <dsp:txXfrm>
        <a:off x="305496" y="1344409"/>
        <a:ext cx="2330000" cy="287880"/>
      </dsp:txXfrm>
    </dsp:sp>
    <dsp:sp modelId="{DF92F20E-42A8-0740-8AE3-572D0831BF40}">
      <dsp:nvSpPr>
        <dsp:cNvPr id="0" name=""/>
        <dsp:cNvSpPr/>
      </dsp:nvSpPr>
      <dsp:spPr>
        <a:xfrm>
          <a:off x="296540" y="1688290"/>
          <a:ext cx="2347912" cy="3057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F indicator</a:t>
          </a:r>
        </a:p>
      </dsp:txBody>
      <dsp:txXfrm>
        <a:off x="305496" y="1697246"/>
        <a:ext cx="2330000" cy="287880"/>
      </dsp:txXfrm>
    </dsp:sp>
    <dsp:sp modelId="{D8191AEF-F871-E944-A77C-1366CDB0C7D5}">
      <dsp:nvSpPr>
        <dsp:cNvPr id="0" name=""/>
        <dsp:cNvSpPr/>
      </dsp:nvSpPr>
      <dsp:spPr>
        <a:xfrm>
          <a:off x="3158058" y="0"/>
          <a:ext cx="2934890" cy="2099089"/>
        </a:xfrm>
        <a:prstGeom prst="rect">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1" kern="1200" dirty="0">
              <a:ln>
                <a:solidFill>
                  <a:sysClr val="windowText" lastClr="000000"/>
                </a:solidFill>
              </a:ln>
              <a:solidFill>
                <a:schemeClr val="bg1"/>
              </a:solidFill>
            </a:rPr>
            <a:t>Internal</a:t>
          </a:r>
        </a:p>
      </dsp:txBody>
      <dsp:txXfrm>
        <a:off x="3158058" y="0"/>
        <a:ext cx="2934890" cy="629726"/>
      </dsp:txXfrm>
    </dsp:sp>
    <dsp:sp modelId="{DB5F84CD-CBCD-604B-92DE-24F00A21979F}">
      <dsp:nvSpPr>
        <dsp:cNvPr id="0" name=""/>
        <dsp:cNvSpPr/>
      </dsp:nvSpPr>
      <dsp:spPr>
        <a:xfrm>
          <a:off x="3451547" y="629906"/>
          <a:ext cx="2347912" cy="412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Davies-Bouldin indicator</a:t>
          </a:r>
        </a:p>
      </dsp:txBody>
      <dsp:txXfrm>
        <a:off x="3463625" y="641984"/>
        <a:ext cx="2323756" cy="388230"/>
      </dsp:txXfrm>
    </dsp:sp>
    <dsp:sp modelId="{61FB21D7-F51C-5541-894D-080AFD954804}">
      <dsp:nvSpPr>
        <dsp:cNvPr id="0" name=""/>
        <dsp:cNvSpPr/>
      </dsp:nvSpPr>
      <dsp:spPr>
        <a:xfrm>
          <a:off x="3451547" y="1105737"/>
          <a:ext cx="2347912" cy="412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Dunn indicator</a:t>
          </a:r>
        </a:p>
      </dsp:txBody>
      <dsp:txXfrm>
        <a:off x="3463625" y="1117815"/>
        <a:ext cx="2323756" cy="388230"/>
      </dsp:txXfrm>
    </dsp:sp>
    <dsp:sp modelId="{32FC66EF-4C93-544F-A26A-5DCF9AAEFCA0}">
      <dsp:nvSpPr>
        <dsp:cNvPr id="0" name=""/>
        <dsp:cNvSpPr/>
      </dsp:nvSpPr>
      <dsp:spPr>
        <a:xfrm>
          <a:off x="3451547" y="1581568"/>
          <a:ext cx="2347912" cy="412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GB" sz="1400" b="1" kern="1200" dirty="0">
              <a:ln>
                <a:solidFill>
                  <a:sysClr val="windowText" lastClr="000000"/>
                </a:solidFill>
              </a:ln>
              <a:solidFill>
                <a:schemeClr val="bg1"/>
              </a:solidFill>
            </a:rPr>
            <a:t>Silhouette coefficient</a:t>
          </a:r>
        </a:p>
      </dsp:txBody>
      <dsp:txXfrm>
        <a:off x="3463625" y="1593646"/>
        <a:ext cx="2323756" cy="388230"/>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00435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885284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31099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331679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b0ef832b9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b0ef832b9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b0ef832b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b0ef832b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b0ef832b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b0ef832b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98989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21846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87415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8730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87060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b="0" i="0">
                <a:latin typeface="Lato" panose="020F0502020204030203" pitchFamily="34" charset="0"/>
                <a:ea typeface="Lato" panose="020F0502020204030203" pitchFamily="34" charset="0"/>
                <a:cs typeface="Lato" panose="020F0502020204030203"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solidFill>
                  <a:schemeClr val="lt1"/>
                </a:solidFill>
                <a:latin typeface="Lato" panose="020F0502020204030203" pitchFamily="34" charset="0"/>
                <a:ea typeface="Lato" panose="020F0502020204030203" pitchFamily="34" charset="0"/>
                <a:cs typeface="Lato" panose="020F0502020204030203" pitchFamily="34" charset="0"/>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b="0" i="0">
                <a:latin typeface="Lato" panose="020F0502020204030203" pitchFamily="34" charset="0"/>
                <a:ea typeface="Lato" panose="020F0502020204030203" pitchFamily="34" charset="0"/>
                <a:cs typeface="Lato" panose="020F0502020204030203" pitchFamily="34"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b="0" i="0">
                <a:latin typeface="Lato" panose="020F0502020204030203" pitchFamily="34" charset="0"/>
                <a:ea typeface="Lato" panose="020F0502020204030203" pitchFamily="34" charset="0"/>
                <a:cs typeface="Lato" panose="020F0502020204030203" pitchFamily="34"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solidFill>
                  <a:schemeClr val="lt1"/>
                </a:solidFill>
                <a:latin typeface="Lato" panose="020F0502020204030203" pitchFamily="34" charset="0"/>
                <a:ea typeface="Lato" panose="020F0502020204030203" pitchFamily="34" charset="0"/>
                <a:cs typeface="Lato" panose="020F0502020204030203" pitchFamily="34" charset="0"/>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b="0" i="0">
                <a:latin typeface="Lato" panose="020F0502020204030203" pitchFamily="34" charset="0"/>
                <a:ea typeface="Lato" panose="020F0502020204030203" pitchFamily="34" charset="0"/>
                <a:cs typeface="Lato" panose="020F0502020204030203"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b="0" i="0">
                <a:latin typeface="Lato" panose="020F0502020204030203" pitchFamily="34" charset="0"/>
                <a:ea typeface="Lato" panose="020F0502020204030203" pitchFamily="34" charset="0"/>
                <a:cs typeface="Lato" panose="020F0502020204030203" pitchFamily="34" charset="0"/>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dirty="0"/>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b="0" i="0">
                <a:latin typeface="Lato" panose="020F0502020204030203" pitchFamily="34" charset="0"/>
                <a:ea typeface="Lato" panose="020F0502020204030203" pitchFamily="34" charset="0"/>
                <a:cs typeface="Lato" panose="020F0502020204030203" pitchFamily="34" charset="0"/>
              </a:defRPr>
            </a:lvl1pPr>
          </a:lstStyle>
          <a:p>
            <a:endParaRPr dirty="0"/>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latin typeface="Lato" panose="020F0502020204030203" pitchFamily="34" charset="0"/>
                <a:ea typeface="Lato" panose="020F0502020204030203" pitchFamily="34" charset="0"/>
                <a:cs typeface="Lato" panose="020F0502020204030203"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b="0" i="0">
                <a:solidFill>
                  <a:schemeClr val="lt1"/>
                </a:solidFill>
                <a:latin typeface="Lato" panose="020F0502020204030203" pitchFamily="34" charset="0"/>
                <a:ea typeface="Lato" panose="020F0502020204030203" pitchFamily="34" charset="0"/>
                <a:cs typeface="Lato" panose="020F0502020204030203" pitchFamily="34" charset="0"/>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dirty="0"/>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b="0" i="0">
                <a:solidFill>
                  <a:schemeClr val="lt1"/>
                </a:solidFill>
                <a:latin typeface="Lato" panose="020F0502020204030203" pitchFamily="34" charset="0"/>
                <a:ea typeface="Lato" panose="020F0502020204030203" pitchFamily="34" charset="0"/>
                <a:cs typeface="Lato" panose="020F0502020204030203" pitchFamily="34" charset="0"/>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accent1"/>
                </a:solidFill>
                <a:latin typeface="Lato" panose="020F0502020204030203" pitchFamily="34" charset="0"/>
                <a:ea typeface="Lato" panose="020F0502020204030203" pitchFamily="34" charset="0"/>
                <a:cs typeface="Lato" panose="020F0502020204030203" pitchFamily="34" charset="0"/>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Day 3, Session 3:</a:t>
            </a:r>
            <a:endParaRPr dirty="0"/>
          </a:p>
          <a:p>
            <a:pPr marL="0" lvl="0" indent="0" algn="l" rtl="0">
              <a:spcBef>
                <a:spcPts val="0"/>
              </a:spcBef>
              <a:spcAft>
                <a:spcPts val="0"/>
              </a:spcAft>
              <a:buNone/>
            </a:pPr>
            <a:r>
              <a:rPr lang="en" sz="3100" dirty="0"/>
              <a:t>Clustering Techniques</a:t>
            </a:r>
            <a:endParaRPr sz="3100" dirty="0"/>
          </a:p>
        </p:txBody>
      </p:sp>
      <p:sp>
        <p:nvSpPr>
          <p:cNvPr id="3" name="Subtitle 2">
            <a:extLst>
              <a:ext uri="{FF2B5EF4-FFF2-40B4-BE49-F238E27FC236}">
                <a16:creationId xmlns:a16="http://schemas.microsoft.com/office/drawing/2014/main" id="{B35A75DC-43BC-4940-5A13-B1A097C775F4}"/>
              </a:ext>
            </a:extLst>
          </p:cNvPr>
          <p:cNvSpPr>
            <a:spLocks noGrp="1"/>
          </p:cNvSpPr>
          <p:nvPr>
            <p:ph type="subTitle" idx="1"/>
          </p:nvPr>
        </p:nvSpPr>
        <p:spPr/>
        <p:txBody>
          <a:bodyPr/>
          <a:lstStyle/>
          <a:p>
            <a:endParaRPr lang="en-C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0593-EDC4-403A-24AB-820702362637}"/>
              </a:ext>
            </a:extLst>
          </p:cNvPr>
          <p:cNvSpPr>
            <a:spLocks noGrp="1"/>
          </p:cNvSpPr>
          <p:nvPr>
            <p:ph type="title"/>
          </p:nvPr>
        </p:nvSpPr>
        <p:spPr>
          <a:xfrm>
            <a:off x="729450" y="1318650"/>
            <a:ext cx="4095213" cy="535200"/>
          </a:xfrm>
        </p:spPr>
        <p:txBody>
          <a:bodyPr>
            <a:normAutofit fontScale="90000"/>
          </a:bodyPr>
          <a:lstStyle/>
          <a:p>
            <a:r>
              <a:rPr lang="en-CH" dirty="0"/>
              <a:t>Density-based clustering</a:t>
            </a:r>
            <a:r>
              <a:rPr lang="en-CH" b="0" dirty="0"/>
              <a:t> defines clusters in areas where the density of points is highest.</a:t>
            </a:r>
          </a:p>
        </p:txBody>
      </p:sp>
      <p:sp>
        <p:nvSpPr>
          <p:cNvPr id="3" name="Text Placeholder 2">
            <a:extLst>
              <a:ext uri="{FF2B5EF4-FFF2-40B4-BE49-F238E27FC236}">
                <a16:creationId xmlns:a16="http://schemas.microsoft.com/office/drawing/2014/main" id="{B9915063-D24C-8240-DBFF-0797AA5EDBD6}"/>
              </a:ext>
            </a:extLst>
          </p:cNvPr>
          <p:cNvSpPr>
            <a:spLocks noGrp="1"/>
          </p:cNvSpPr>
          <p:nvPr>
            <p:ph type="body" idx="1"/>
          </p:nvPr>
        </p:nvSpPr>
        <p:spPr>
          <a:xfrm>
            <a:off x="729450" y="2959767"/>
            <a:ext cx="3953366" cy="1380207"/>
          </a:xfrm>
        </p:spPr>
        <p:txBody>
          <a:bodyPr>
            <a:normAutofit fontScale="92500" lnSpcReduction="20000"/>
          </a:bodyPr>
          <a:lstStyle/>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Density-based spatial clustering of applications with noise (classic backcronym </a:t>
            </a:r>
            <a:r>
              <a:rPr kumimoji="0" lang="en-CH" sz="1300" b="1"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DBSCAN</a:t>
            </a:r>
            <a:r>
              <a:rPr kumimoji="0" lang="en-CH" sz="130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a:t>
            </a:r>
            <a:r>
              <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 determines clusters by inflating each data point by radius r, taking each overlapped group with at least min_points members as a cluster.</a:t>
            </a:r>
            <a:endParaRPr kumimoji="0" lang="en-CH" sz="17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10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9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rPr>
              <a:t>sklearn.cluster.DBSCAN</a:t>
            </a: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p:txBody>
      </p:sp>
      <p:pic>
        <p:nvPicPr>
          <p:cNvPr id="4" name="Picture 2">
            <a:extLst>
              <a:ext uri="{FF2B5EF4-FFF2-40B4-BE49-F238E27FC236}">
                <a16:creationId xmlns:a16="http://schemas.microsoft.com/office/drawing/2014/main" id="{C2775771-8FD1-B11C-F129-32C534995328}"/>
              </a:ext>
            </a:extLst>
          </p:cNvPr>
          <p:cNvPicPr>
            <a:picLocks noChangeAspect="1" noChangeArrowheads="1"/>
          </p:cNvPicPr>
          <p:nvPr/>
        </p:nvPicPr>
        <p:blipFill>
          <a:blip r:embed="rId3"/>
          <a:srcRect/>
          <a:stretch/>
        </p:blipFill>
        <p:spPr bwMode="auto">
          <a:xfrm>
            <a:off x="4923664" y="865632"/>
            <a:ext cx="3953033" cy="3929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14809D8-1C49-9093-9EDD-2CA69D7E91D5}"/>
              </a:ext>
            </a:extLst>
          </p:cNvPr>
          <p:cNvPicPr>
            <a:picLocks noChangeAspect="1" noChangeArrowheads="1"/>
          </p:cNvPicPr>
          <p:nvPr/>
        </p:nvPicPr>
        <p:blipFill>
          <a:blip r:embed="rId4"/>
          <a:srcRect/>
          <a:stretch/>
        </p:blipFill>
        <p:spPr bwMode="auto">
          <a:xfrm>
            <a:off x="4923495" y="865630"/>
            <a:ext cx="3953033" cy="392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27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CD8F-CDA4-AA81-A2E6-62C4852ABEC8}"/>
              </a:ext>
            </a:extLst>
          </p:cNvPr>
          <p:cNvSpPr>
            <a:spLocks noGrp="1"/>
          </p:cNvSpPr>
          <p:nvPr>
            <p:ph type="title"/>
          </p:nvPr>
        </p:nvSpPr>
        <p:spPr>
          <a:xfrm>
            <a:off x="729450" y="1318649"/>
            <a:ext cx="4047087" cy="2074255"/>
          </a:xfrm>
        </p:spPr>
        <p:txBody>
          <a:bodyPr>
            <a:normAutofit fontScale="90000"/>
          </a:bodyPr>
          <a:lstStyle/>
          <a:p>
            <a:r>
              <a:rPr lang="en-CH" dirty="0"/>
              <a:t>HDBSCAN</a:t>
            </a:r>
            <a:r>
              <a:rPr lang="en-CH" b="0" dirty="0"/>
              <a:t> converts the algorithm of DBSCAN to a hierarchical one, lessening the influence of hyperparameters.</a:t>
            </a:r>
            <a:br>
              <a:rPr lang="en-CH" b="0" dirty="0"/>
            </a:br>
            <a:br>
              <a:rPr lang="en-CH" b="0" dirty="0"/>
            </a:br>
            <a:endParaRPr lang="en-CH" b="0" dirty="0"/>
          </a:p>
        </p:txBody>
      </p:sp>
      <p:pic>
        <p:nvPicPr>
          <p:cNvPr id="4" name="Picture 6">
            <a:extLst>
              <a:ext uri="{FF2B5EF4-FFF2-40B4-BE49-F238E27FC236}">
                <a16:creationId xmlns:a16="http://schemas.microsoft.com/office/drawing/2014/main" id="{74A1724E-777F-04F9-71A2-50624F95F498}"/>
              </a:ext>
            </a:extLst>
          </p:cNvPr>
          <p:cNvPicPr>
            <a:picLocks noChangeAspect="1" noChangeArrowheads="1"/>
          </p:cNvPicPr>
          <p:nvPr/>
        </p:nvPicPr>
        <p:blipFill>
          <a:blip r:embed="rId3"/>
          <a:srcRect/>
          <a:stretch/>
        </p:blipFill>
        <p:spPr bwMode="auto">
          <a:xfrm>
            <a:off x="4923495" y="865630"/>
            <a:ext cx="3953033" cy="392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23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CD8F-CDA4-AA81-A2E6-62C4852ABEC8}"/>
              </a:ext>
            </a:extLst>
          </p:cNvPr>
          <p:cNvSpPr>
            <a:spLocks noGrp="1"/>
          </p:cNvSpPr>
          <p:nvPr>
            <p:ph type="title"/>
          </p:nvPr>
        </p:nvSpPr>
        <p:spPr>
          <a:xfrm>
            <a:off x="729450" y="1318649"/>
            <a:ext cx="4047087" cy="2074255"/>
          </a:xfrm>
        </p:spPr>
        <p:txBody>
          <a:bodyPr>
            <a:normAutofit fontScale="90000"/>
          </a:bodyPr>
          <a:lstStyle/>
          <a:p>
            <a:r>
              <a:rPr lang="en-CH" dirty="0"/>
              <a:t>Mean-shift</a:t>
            </a:r>
            <a:r>
              <a:rPr lang="en-CH" b="0" dirty="0"/>
              <a:t> is a density-based algorithm similar to k-means that shifts our centroid based upon data density.</a:t>
            </a:r>
          </a:p>
        </p:txBody>
      </p:sp>
      <p:pic>
        <p:nvPicPr>
          <p:cNvPr id="4" name="Picture 6">
            <a:extLst>
              <a:ext uri="{FF2B5EF4-FFF2-40B4-BE49-F238E27FC236}">
                <a16:creationId xmlns:a16="http://schemas.microsoft.com/office/drawing/2014/main" id="{74A1724E-777F-04F9-71A2-50624F95F498}"/>
              </a:ext>
            </a:extLst>
          </p:cNvPr>
          <p:cNvPicPr>
            <a:picLocks noChangeAspect="1" noChangeArrowheads="1"/>
          </p:cNvPicPr>
          <p:nvPr/>
        </p:nvPicPr>
        <p:blipFill>
          <a:blip r:embed="rId3"/>
          <a:srcRect/>
          <a:stretch/>
        </p:blipFill>
        <p:spPr bwMode="auto">
          <a:xfrm>
            <a:off x="4923495" y="865630"/>
            <a:ext cx="3953033" cy="3929111"/>
          </a:xfrm>
          <a:prstGeom prst="rect">
            <a:avLst/>
          </a:prstGeom>
          <a:solidFill>
            <a:schemeClr val="accent3"/>
          </a:solidFill>
          <a:ln>
            <a:noFill/>
          </a:ln>
        </p:spPr>
      </p:pic>
    </p:spTree>
    <p:extLst>
      <p:ext uri="{BB962C8B-B14F-4D97-AF65-F5344CB8AC3E}">
        <p14:creationId xmlns:p14="http://schemas.microsoft.com/office/powerpoint/2010/main" val="252122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02DB-231F-F282-5D66-041FA9850EB2}"/>
              </a:ext>
            </a:extLst>
          </p:cNvPr>
          <p:cNvSpPr>
            <a:spLocks noGrp="1"/>
          </p:cNvSpPr>
          <p:nvPr>
            <p:ph type="title"/>
          </p:nvPr>
        </p:nvSpPr>
        <p:spPr/>
        <p:txBody>
          <a:bodyPr>
            <a:normAutofit fontScale="90000"/>
          </a:bodyPr>
          <a:lstStyle/>
          <a:p>
            <a:r>
              <a:rPr lang="en-CH" dirty="0"/>
              <a:t>How do we score these clustering algorithms?</a:t>
            </a:r>
          </a:p>
        </p:txBody>
      </p:sp>
      <p:sp>
        <p:nvSpPr>
          <p:cNvPr id="3" name="Text Placeholder 2">
            <a:extLst>
              <a:ext uri="{FF2B5EF4-FFF2-40B4-BE49-F238E27FC236}">
                <a16:creationId xmlns:a16="http://schemas.microsoft.com/office/drawing/2014/main" id="{58464964-E426-8C5A-C4B2-DBAFB2635BD6}"/>
              </a:ext>
            </a:extLst>
          </p:cNvPr>
          <p:cNvSpPr>
            <a:spLocks noGrp="1"/>
          </p:cNvSpPr>
          <p:nvPr>
            <p:ph type="body" idx="1"/>
          </p:nvPr>
        </p:nvSpPr>
        <p:spPr/>
        <p:txBody>
          <a:bodyPr/>
          <a:lstStyle/>
          <a:p>
            <a:pPr marL="146050" indent="0">
              <a:buNone/>
            </a:pPr>
            <a:r>
              <a:rPr lang="en-CH" dirty="0"/>
              <a:t>This depends on if we know the labels (supervised clustering) or don’t (unsupervised clustering)!</a:t>
            </a:r>
          </a:p>
        </p:txBody>
      </p:sp>
      <p:graphicFrame>
        <p:nvGraphicFramePr>
          <p:cNvPr id="5" name="Diagram 4">
            <a:extLst>
              <a:ext uri="{FF2B5EF4-FFF2-40B4-BE49-F238E27FC236}">
                <a16:creationId xmlns:a16="http://schemas.microsoft.com/office/drawing/2014/main" id="{02E719CC-B5E5-D10D-0709-FE6560373D11}"/>
              </a:ext>
            </a:extLst>
          </p:cNvPr>
          <p:cNvGraphicFramePr/>
          <p:nvPr>
            <p:extLst>
              <p:ext uri="{D42A27DB-BD31-4B8C-83A1-F6EECF244321}">
                <p14:modId xmlns:p14="http://schemas.microsoft.com/office/powerpoint/2010/main" val="1546114798"/>
              </p:ext>
            </p:extLst>
          </p:nvPr>
        </p:nvGraphicFramePr>
        <p:xfrm>
          <a:off x="1524000" y="2682460"/>
          <a:ext cx="6096000" cy="2099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500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F0BAD-08F0-3C4E-BB73-AA137F4AAA5F}"/>
                                            </p:graphicEl>
                                          </p:spTgt>
                                        </p:tgtEl>
                                        <p:attrNameLst>
                                          <p:attrName>style.visibility</p:attrName>
                                        </p:attrNameLst>
                                      </p:cBhvr>
                                      <p:to>
                                        <p:strVal val="visible"/>
                                      </p:to>
                                    </p:set>
                                    <p:animEffect transition="in" filter="fade">
                                      <p:cBhvr>
                                        <p:cTn id="7" dur="500"/>
                                        <p:tgtEl>
                                          <p:spTgt spid="5">
                                            <p:graphicEl>
                                              <a:dgm id="{D71F0BAD-08F0-3C4E-BB73-AA137F4AAA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51089903-AABB-054C-A294-81ACCBE1D878}"/>
                                            </p:graphicEl>
                                          </p:spTgt>
                                        </p:tgtEl>
                                        <p:attrNameLst>
                                          <p:attrName>style.visibility</p:attrName>
                                        </p:attrNameLst>
                                      </p:cBhvr>
                                      <p:to>
                                        <p:strVal val="visible"/>
                                      </p:to>
                                    </p:set>
                                    <p:animEffect transition="in" filter="fade">
                                      <p:cBhvr>
                                        <p:cTn id="12" dur="500"/>
                                        <p:tgtEl>
                                          <p:spTgt spid="5">
                                            <p:graphicEl>
                                              <a:dgm id="{51089903-AABB-054C-A294-81ACCBE1D87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FDF126AA-E727-794C-9DC5-25BFA7C33B5E}"/>
                                            </p:graphicEl>
                                          </p:spTgt>
                                        </p:tgtEl>
                                        <p:attrNameLst>
                                          <p:attrName>style.visibility</p:attrName>
                                        </p:attrNameLst>
                                      </p:cBhvr>
                                      <p:to>
                                        <p:strVal val="visible"/>
                                      </p:to>
                                    </p:set>
                                    <p:animEffect transition="in" filter="fade">
                                      <p:cBhvr>
                                        <p:cTn id="17" dur="500"/>
                                        <p:tgtEl>
                                          <p:spTgt spid="5">
                                            <p:graphicEl>
                                              <a:dgm id="{FDF126AA-E727-794C-9DC5-25BFA7C33B5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E86AD32-9439-F546-B686-4559876994AB}"/>
                                            </p:graphicEl>
                                          </p:spTgt>
                                        </p:tgtEl>
                                        <p:attrNameLst>
                                          <p:attrName>style.visibility</p:attrName>
                                        </p:attrNameLst>
                                      </p:cBhvr>
                                      <p:to>
                                        <p:strVal val="visible"/>
                                      </p:to>
                                    </p:set>
                                    <p:animEffect transition="in" filter="fade">
                                      <p:cBhvr>
                                        <p:cTn id="22" dur="500"/>
                                        <p:tgtEl>
                                          <p:spTgt spid="5">
                                            <p:graphicEl>
                                              <a:dgm id="{AE86AD32-9439-F546-B686-4559876994A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DF92F20E-42A8-0740-8AE3-572D0831BF40}"/>
                                            </p:graphicEl>
                                          </p:spTgt>
                                        </p:tgtEl>
                                        <p:attrNameLst>
                                          <p:attrName>style.visibility</p:attrName>
                                        </p:attrNameLst>
                                      </p:cBhvr>
                                      <p:to>
                                        <p:strVal val="visible"/>
                                      </p:to>
                                    </p:set>
                                    <p:animEffect transition="in" filter="fade">
                                      <p:cBhvr>
                                        <p:cTn id="27" dur="500"/>
                                        <p:tgtEl>
                                          <p:spTgt spid="5">
                                            <p:graphicEl>
                                              <a:dgm id="{DF92F20E-42A8-0740-8AE3-572D0831BF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D8191AEF-F871-E944-A77C-1366CDB0C7D5}"/>
                                            </p:graphicEl>
                                          </p:spTgt>
                                        </p:tgtEl>
                                        <p:attrNameLst>
                                          <p:attrName>style.visibility</p:attrName>
                                        </p:attrNameLst>
                                      </p:cBhvr>
                                      <p:to>
                                        <p:strVal val="visible"/>
                                      </p:to>
                                    </p:set>
                                    <p:animEffect transition="in" filter="fade">
                                      <p:cBhvr>
                                        <p:cTn id="32" dur="500"/>
                                        <p:tgtEl>
                                          <p:spTgt spid="5">
                                            <p:graphicEl>
                                              <a:dgm id="{D8191AEF-F871-E944-A77C-1366CDB0C7D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DB5F84CD-CBCD-604B-92DE-24F00A21979F}"/>
                                            </p:graphicEl>
                                          </p:spTgt>
                                        </p:tgtEl>
                                        <p:attrNameLst>
                                          <p:attrName>style.visibility</p:attrName>
                                        </p:attrNameLst>
                                      </p:cBhvr>
                                      <p:to>
                                        <p:strVal val="visible"/>
                                      </p:to>
                                    </p:set>
                                    <p:animEffect transition="in" filter="fade">
                                      <p:cBhvr>
                                        <p:cTn id="37" dur="500"/>
                                        <p:tgtEl>
                                          <p:spTgt spid="5">
                                            <p:graphicEl>
                                              <a:dgm id="{DB5F84CD-CBCD-604B-92DE-24F00A21979F}"/>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61FB21D7-F51C-5541-894D-080AFD954804}"/>
                                            </p:graphicEl>
                                          </p:spTgt>
                                        </p:tgtEl>
                                        <p:attrNameLst>
                                          <p:attrName>style.visibility</p:attrName>
                                        </p:attrNameLst>
                                      </p:cBhvr>
                                      <p:to>
                                        <p:strVal val="visible"/>
                                      </p:to>
                                    </p:set>
                                    <p:animEffect transition="in" filter="fade">
                                      <p:cBhvr>
                                        <p:cTn id="42" dur="500"/>
                                        <p:tgtEl>
                                          <p:spTgt spid="5">
                                            <p:graphicEl>
                                              <a:dgm id="{61FB21D7-F51C-5541-894D-080AFD95480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32FC66EF-4C93-544F-A26A-5DCF9AAEFCA0}"/>
                                            </p:graphicEl>
                                          </p:spTgt>
                                        </p:tgtEl>
                                        <p:attrNameLst>
                                          <p:attrName>style.visibility</p:attrName>
                                        </p:attrNameLst>
                                      </p:cBhvr>
                                      <p:to>
                                        <p:strVal val="visible"/>
                                      </p:to>
                                    </p:set>
                                    <p:animEffect transition="in" filter="fade">
                                      <p:cBhvr>
                                        <p:cTn id="47" dur="500"/>
                                        <p:tgtEl>
                                          <p:spTgt spid="5">
                                            <p:graphicEl>
                                              <a:dgm id="{32FC66EF-4C93-544F-A26A-5DCF9AAEFC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5B3A-CDCB-58F1-FBB6-B5A2558ED29C}"/>
              </a:ext>
            </a:extLst>
          </p:cNvPr>
          <p:cNvSpPr>
            <a:spLocks noGrp="1"/>
          </p:cNvSpPr>
          <p:nvPr>
            <p:ph type="title"/>
          </p:nvPr>
        </p:nvSpPr>
        <p:spPr>
          <a:xfrm>
            <a:off x="730000" y="1318650"/>
            <a:ext cx="3300900" cy="2897750"/>
          </a:xfrm>
        </p:spPr>
        <p:txBody>
          <a:bodyPr anchor="ctr">
            <a:normAutofit fontScale="90000"/>
          </a:bodyPr>
          <a:lstStyle/>
          <a:p>
            <a:r>
              <a:rPr lang="en-CH" b="0" dirty="0"/>
              <a:t>External indicators focus on how many pairs of points are either correctly or incorrectly put into the same or different clusters.</a:t>
            </a:r>
          </a:p>
        </p:txBody>
      </p:sp>
      <p:graphicFrame>
        <p:nvGraphicFramePr>
          <p:cNvPr id="4" name="Table 4">
            <a:extLst>
              <a:ext uri="{FF2B5EF4-FFF2-40B4-BE49-F238E27FC236}">
                <a16:creationId xmlns:a16="http://schemas.microsoft.com/office/drawing/2014/main" id="{D3CDF8D0-73BC-4191-0A9B-6D5D7F690CDB}"/>
              </a:ext>
            </a:extLst>
          </p:cNvPr>
          <p:cNvGraphicFramePr>
            <a:graphicFrameLocks noGrp="1"/>
          </p:cNvGraphicFramePr>
          <p:nvPr>
            <p:extLst>
              <p:ext uri="{D42A27DB-BD31-4B8C-83A1-F6EECF244321}">
                <p14:modId xmlns:p14="http://schemas.microsoft.com/office/powerpoint/2010/main" val="3842068592"/>
              </p:ext>
            </p:extLst>
          </p:nvPr>
        </p:nvGraphicFramePr>
        <p:xfrm>
          <a:off x="4749801" y="1471083"/>
          <a:ext cx="3217332" cy="2745317"/>
        </p:xfrm>
        <a:graphic>
          <a:graphicData uri="http://schemas.openxmlformats.org/drawingml/2006/table">
            <a:tbl>
              <a:tblPr firstRow="1" bandRow="1">
                <a:tableStyleId>{5940675A-B579-460E-94D1-54222C63F5DA}</a:tableStyleId>
              </a:tblPr>
              <a:tblGrid>
                <a:gridCol w="526487">
                  <a:extLst>
                    <a:ext uri="{9D8B030D-6E8A-4147-A177-3AD203B41FA5}">
                      <a16:colId xmlns:a16="http://schemas.microsoft.com/office/drawing/2014/main" val="900424223"/>
                    </a:ext>
                  </a:extLst>
                </a:gridCol>
                <a:gridCol w="1302312">
                  <a:extLst>
                    <a:ext uri="{9D8B030D-6E8A-4147-A177-3AD203B41FA5}">
                      <a16:colId xmlns:a16="http://schemas.microsoft.com/office/drawing/2014/main" val="2506773834"/>
                    </a:ext>
                  </a:extLst>
                </a:gridCol>
                <a:gridCol w="1388533">
                  <a:extLst>
                    <a:ext uri="{9D8B030D-6E8A-4147-A177-3AD203B41FA5}">
                      <a16:colId xmlns:a16="http://schemas.microsoft.com/office/drawing/2014/main" val="3637289695"/>
                    </a:ext>
                  </a:extLst>
                </a:gridCol>
              </a:tblGrid>
              <a:tr h="535962">
                <a:tc>
                  <a:txBody>
                    <a:bodyPr/>
                    <a:lstStyle/>
                    <a:p>
                      <a:pPr algn="ctr"/>
                      <a:endParaRPr lang="en-CH" sz="900" b="1" dirty="0"/>
                    </a:p>
                  </a:txBody>
                  <a:tcPr marL="60960" marR="60960" marT="30480" marB="30480" anchor="ctr"/>
                </a:tc>
                <a:tc>
                  <a:txBody>
                    <a:bodyPr/>
                    <a:lstStyle/>
                    <a:p>
                      <a:pPr algn="ctr"/>
                      <a:r>
                        <a:rPr lang="en-CH" sz="900" b="1" dirty="0"/>
                        <a:t>Should be in the same cluster (True)</a:t>
                      </a:r>
                    </a:p>
                  </a:txBody>
                  <a:tcPr marL="60960" marR="60960" marT="30480" marB="30480" anchor="ctr"/>
                </a:tc>
                <a:tc>
                  <a:txBody>
                    <a:bodyPr/>
                    <a:lstStyle/>
                    <a:p>
                      <a:pPr algn="ctr"/>
                      <a:r>
                        <a:rPr lang="en-CH" sz="900" b="1" dirty="0"/>
                        <a:t>Should not be in the same cluster (False)</a:t>
                      </a:r>
                    </a:p>
                  </a:txBody>
                  <a:tcPr marL="60960" marR="60960" marT="30480" marB="30480" anchor="ctr"/>
                </a:tc>
                <a:extLst>
                  <a:ext uri="{0D108BD9-81ED-4DB2-BD59-A6C34878D82A}">
                    <a16:rowId xmlns:a16="http://schemas.microsoft.com/office/drawing/2014/main" val="3377699006"/>
                  </a:ext>
                </a:extLst>
              </a:tr>
              <a:tr h="1191159">
                <a:tc>
                  <a:txBody>
                    <a:bodyPr/>
                    <a:lstStyle/>
                    <a:p>
                      <a:pPr algn="ctr"/>
                      <a:r>
                        <a:rPr lang="en-CH" sz="900" b="1" dirty="0"/>
                        <a:t>Are put in the same cluster (True)</a:t>
                      </a:r>
                    </a:p>
                  </a:txBody>
                  <a:tcPr marL="60960" marR="60960" marT="30480" marB="30480" vert="vert270" anchor="ctr"/>
                </a:tc>
                <a:tc>
                  <a:txBody>
                    <a:bodyPr/>
                    <a:lstStyle/>
                    <a:p>
                      <a:pPr algn="ctr"/>
                      <a:r>
                        <a:rPr lang="en-CH" sz="2000" dirty="0"/>
                        <a:t>TP</a:t>
                      </a:r>
                    </a:p>
                    <a:p>
                      <a:pPr algn="ctr"/>
                      <a:r>
                        <a:rPr lang="en-CH" sz="900" dirty="0"/>
                        <a:t>True Positive</a:t>
                      </a:r>
                    </a:p>
                  </a:txBody>
                  <a:tcPr marL="60960" marR="60960" marT="30480" marB="30480" anchor="ctr"/>
                </a:tc>
                <a:tc>
                  <a:txBody>
                    <a:bodyPr/>
                    <a:lstStyle/>
                    <a:p>
                      <a:pPr algn="ctr"/>
                      <a:r>
                        <a:rPr lang="en-CH" sz="2000" dirty="0"/>
                        <a:t>FP</a:t>
                      </a:r>
                    </a:p>
                    <a:p>
                      <a:pPr algn="ctr"/>
                      <a:r>
                        <a:rPr lang="en-CH" sz="900" dirty="0"/>
                        <a:t>False Positive</a:t>
                      </a:r>
                    </a:p>
                  </a:txBody>
                  <a:tcPr marL="60960" marR="60960" marT="30480" marB="30480" anchor="ctr"/>
                </a:tc>
                <a:extLst>
                  <a:ext uri="{0D108BD9-81ED-4DB2-BD59-A6C34878D82A}">
                    <a16:rowId xmlns:a16="http://schemas.microsoft.com/office/drawing/2014/main" val="2667382727"/>
                  </a:ext>
                </a:extLst>
              </a:tr>
              <a:tr h="1018196">
                <a:tc>
                  <a:txBody>
                    <a:bodyPr/>
                    <a:lstStyle/>
                    <a:p>
                      <a:pPr algn="ctr"/>
                      <a:r>
                        <a:rPr lang="en-CH" sz="900" b="1" dirty="0"/>
                        <a:t>Are put in different clusters (False)</a:t>
                      </a:r>
                    </a:p>
                  </a:txBody>
                  <a:tcPr marL="60960" marR="60960" marT="30480" marB="30480" vert="vert270" anchor="ctr"/>
                </a:tc>
                <a:tc>
                  <a:txBody>
                    <a:bodyPr/>
                    <a:lstStyle/>
                    <a:p>
                      <a:pPr algn="ctr"/>
                      <a:r>
                        <a:rPr lang="en-CH" sz="2000" dirty="0"/>
                        <a:t>FN</a:t>
                      </a:r>
                    </a:p>
                    <a:p>
                      <a:pPr algn="ctr"/>
                      <a:r>
                        <a:rPr lang="en-CH" sz="900" dirty="0"/>
                        <a:t>False Negative</a:t>
                      </a:r>
                    </a:p>
                  </a:txBody>
                  <a:tcPr marL="60960" marR="60960" marT="30480" marB="30480" anchor="ctr"/>
                </a:tc>
                <a:tc>
                  <a:txBody>
                    <a:bodyPr/>
                    <a:lstStyle/>
                    <a:p>
                      <a:pPr algn="ctr"/>
                      <a:r>
                        <a:rPr lang="en-CH" sz="2000" dirty="0"/>
                        <a:t>TN</a:t>
                      </a:r>
                      <a:r>
                        <a:rPr lang="en-CH" sz="900" dirty="0"/>
                        <a:t> </a:t>
                      </a:r>
                    </a:p>
                    <a:p>
                      <a:pPr algn="ctr"/>
                      <a:r>
                        <a:rPr lang="en-CH" sz="900" dirty="0"/>
                        <a:t>True Negative</a:t>
                      </a:r>
                    </a:p>
                  </a:txBody>
                  <a:tcPr marL="60960" marR="60960" marT="30480" marB="30480" anchor="ctr"/>
                </a:tc>
                <a:extLst>
                  <a:ext uri="{0D108BD9-81ED-4DB2-BD59-A6C34878D82A}">
                    <a16:rowId xmlns:a16="http://schemas.microsoft.com/office/drawing/2014/main" val="4081989469"/>
                  </a:ext>
                </a:extLst>
              </a:tr>
            </a:tbl>
          </a:graphicData>
        </a:graphic>
      </p:graphicFrame>
    </p:spTree>
    <p:extLst>
      <p:ext uri="{BB962C8B-B14F-4D97-AF65-F5344CB8AC3E}">
        <p14:creationId xmlns:p14="http://schemas.microsoft.com/office/powerpoint/2010/main" val="77516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80DD4E3-D3E9-64FF-3B5E-8D071496DC7B}"/>
              </a:ext>
            </a:extLst>
          </p:cNvPr>
          <p:cNvPicPr>
            <a:picLocks noChangeAspect="1" noChangeArrowheads="1"/>
          </p:cNvPicPr>
          <p:nvPr/>
        </p:nvPicPr>
        <p:blipFill>
          <a:blip r:embed="rId3"/>
          <a:srcRect/>
          <a:stretch/>
        </p:blipFill>
        <p:spPr bwMode="auto">
          <a:xfrm>
            <a:off x="4923664" y="860174"/>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FDD969AF-3253-BF57-58D0-F439C16026AE}"/>
              </a:ext>
            </a:extLst>
          </p:cNvPr>
          <p:cNvGraphicFramePr>
            <a:graphicFrameLocks noGrp="1"/>
          </p:cNvGraphicFramePr>
          <p:nvPr>
            <p:extLst>
              <p:ext uri="{D42A27DB-BD31-4B8C-83A1-F6EECF244321}">
                <p14:modId xmlns:p14="http://schemas.microsoft.com/office/powerpoint/2010/main" val="4070683739"/>
              </p:ext>
            </p:extLst>
          </p:nvPr>
        </p:nvGraphicFramePr>
        <p:xfrm>
          <a:off x="1254625" y="1521883"/>
          <a:ext cx="3217332" cy="2745317"/>
        </p:xfrm>
        <a:graphic>
          <a:graphicData uri="http://schemas.openxmlformats.org/drawingml/2006/table">
            <a:tbl>
              <a:tblPr firstRow="1" bandRow="1">
                <a:tableStyleId>{5940675A-B579-460E-94D1-54222C63F5DA}</a:tableStyleId>
              </a:tblPr>
              <a:tblGrid>
                <a:gridCol w="526487">
                  <a:extLst>
                    <a:ext uri="{9D8B030D-6E8A-4147-A177-3AD203B41FA5}">
                      <a16:colId xmlns:a16="http://schemas.microsoft.com/office/drawing/2014/main" val="900424223"/>
                    </a:ext>
                  </a:extLst>
                </a:gridCol>
                <a:gridCol w="1302312">
                  <a:extLst>
                    <a:ext uri="{9D8B030D-6E8A-4147-A177-3AD203B41FA5}">
                      <a16:colId xmlns:a16="http://schemas.microsoft.com/office/drawing/2014/main" val="2506773834"/>
                    </a:ext>
                  </a:extLst>
                </a:gridCol>
                <a:gridCol w="1388533">
                  <a:extLst>
                    <a:ext uri="{9D8B030D-6E8A-4147-A177-3AD203B41FA5}">
                      <a16:colId xmlns:a16="http://schemas.microsoft.com/office/drawing/2014/main" val="3637289695"/>
                    </a:ext>
                  </a:extLst>
                </a:gridCol>
              </a:tblGrid>
              <a:tr h="535962">
                <a:tc>
                  <a:txBody>
                    <a:bodyPr/>
                    <a:lstStyle/>
                    <a:p>
                      <a:pPr algn="ctr"/>
                      <a:endParaRPr lang="en-CH" sz="900" b="1" dirty="0"/>
                    </a:p>
                  </a:txBody>
                  <a:tcPr marL="60960" marR="60960" marT="30480" marB="30480" anchor="ctr"/>
                </a:tc>
                <a:tc>
                  <a:txBody>
                    <a:bodyPr/>
                    <a:lstStyle/>
                    <a:p>
                      <a:pPr algn="ctr"/>
                      <a:r>
                        <a:rPr lang="en-CH" sz="900" b="1" dirty="0"/>
                        <a:t>Should be in the same cluster (True)</a:t>
                      </a:r>
                    </a:p>
                  </a:txBody>
                  <a:tcPr marL="60960" marR="60960" marT="30480" marB="30480" anchor="ctr"/>
                </a:tc>
                <a:tc>
                  <a:txBody>
                    <a:bodyPr/>
                    <a:lstStyle/>
                    <a:p>
                      <a:pPr algn="ctr"/>
                      <a:r>
                        <a:rPr lang="en-CH" sz="900" b="1" dirty="0"/>
                        <a:t>Should not be in the same cluster (False)</a:t>
                      </a:r>
                    </a:p>
                  </a:txBody>
                  <a:tcPr marL="60960" marR="60960" marT="30480" marB="30480" anchor="ctr"/>
                </a:tc>
                <a:extLst>
                  <a:ext uri="{0D108BD9-81ED-4DB2-BD59-A6C34878D82A}">
                    <a16:rowId xmlns:a16="http://schemas.microsoft.com/office/drawing/2014/main" val="3377699006"/>
                  </a:ext>
                </a:extLst>
              </a:tr>
              <a:tr h="1191159">
                <a:tc>
                  <a:txBody>
                    <a:bodyPr/>
                    <a:lstStyle/>
                    <a:p>
                      <a:pPr algn="ctr"/>
                      <a:r>
                        <a:rPr lang="en-CH" sz="900" b="1" dirty="0"/>
                        <a:t>Are put in the same cluster (True)</a:t>
                      </a:r>
                    </a:p>
                  </a:txBody>
                  <a:tcPr marL="60960" marR="60960" marT="30480" marB="30480" vert="vert270" anchor="ctr"/>
                </a:tc>
                <a:tc>
                  <a:txBody>
                    <a:bodyPr/>
                    <a:lstStyle/>
                    <a:p>
                      <a:pPr algn="ctr"/>
                      <a:r>
                        <a:rPr lang="en-CH" sz="2000" dirty="0"/>
                        <a:t>10.3%</a:t>
                      </a:r>
                    </a:p>
                    <a:p>
                      <a:pPr algn="ctr"/>
                      <a:r>
                        <a:rPr lang="en-CH" sz="900" dirty="0"/>
                        <a:t>True Positive</a:t>
                      </a:r>
                    </a:p>
                  </a:txBody>
                  <a:tcPr marL="60960" marR="60960" marT="30480" marB="30480" anchor="ctr"/>
                </a:tc>
                <a:tc>
                  <a:txBody>
                    <a:bodyPr/>
                    <a:lstStyle/>
                    <a:p>
                      <a:pPr algn="ctr"/>
                      <a:r>
                        <a:rPr lang="en-CH" sz="2000" dirty="0"/>
                        <a:t>0.1%</a:t>
                      </a:r>
                    </a:p>
                    <a:p>
                      <a:pPr algn="ctr"/>
                      <a:r>
                        <a:rPr lang="en-CH" sz="900" dirty="0"/>
                        <a:t>False Positive</a:t>
                      </a:r>
                    </a:p>
                  </a:txBody>
                  <a:tcPr marL="60960" marR="60960" marT="30480" marB="30480" anchor="ctr"/>
                </a:tc>
                <a:extLst>
                  <a:ext uri="{0D108BD9-81ED-4DB2-BD59-A6C34878D82A}">
                    <a16:rowId xmlns:a16="http://schemas.microsoft.com/office/drawing/2014/main" val="2667382727"/>
                  </a:ext>
                </a:extLst>
              </a:tr>
              <a:tr h="1018196">
                <a:tc>
                  <a:txBody>
                    <a:bodyPr/>
                    <a:lstStyle/>
                    <a:p>
                      <a:pPr algn="ctr"/>
                      <a:r>
                        <a:rPr lang="en-CH" sz="900" b="1" dirty="0"/>
                        <a:t>Are put in different clusters (False)</a:t>
                      </a:r>
                    </a:p>
                  </a:txBody>
                  <a:tcPr marL="60960" marR="60960" marT="30480" marB="30480" vert="vert270" anchor="ctr"/>
                </a:tc>
                <a:tc>
                  <a:txBody>
                    <a:bodyPr/>
                    <a:lstStyle/>
                    <a:p>
                      <a:pPr algn="ctr"/>
                      <a:r>
                        <a:rPr lang="en-CH" sz="2000" dirty="0"/>
                        <a:t>14.7%</a:t>
                      </a:r>
                    </a:p>
                    <a:p>
                      <a:pPr algn="ctr"/>
                      <a:r>
                        <a:rPr lang="en-CH" sz="900" dirty="0"/>
                        <a:t>False Negative</a:t>
                      </a:r>
                    </a:p>
                  </a:txBody>
                  <a:tcPr marL="60960" marR="60960" marT="30480" marB="30480" anchor="ctr"/>
                </a:tc>
                <a:tc>
                  <a:txBody>
                    <a:bodyPr/>
                    <a:lstStyle/>
                    <a:p>
                      <a:pPr algn="ctr"/>
                      <a:r>
                        <a:rPr lang="en-CH" sz="2000" dirty="0"/>
                        <a:t>74.9%</a:t>
                      </a:r>
                      <a:r>
                        <a:rPr lang="en-CH" sz="900" dirty="0"/>
                        <a:t> </a:t>
                      </a:r>
                    </a:p>
                    <a:p>
                      <a:pPr algn="ctr"/>
                      <a:r>
                        <a:rPr lang="en-CH" sz="900" dirty="0"/>
                        <a:t>True Negative</a:t>
                      </a:r>
                    </a:p>
                  </a:txBody>
                  <a:tcPr marL="60960" marR="60960" marT="30480" marB="30480" anchor="ctr"/>
                </a:tc>
                <a:extLst>
                  <a:ext uri="{0D108BD9-81ED-4DB2-BD59-A6C34878D82A}">
                    <a16:rowId xmlns:a16="http://schemas.microsoft.com/office/drawing/2014/main" val="4081989469"/>
                  </a:ext>
                </a:extLst>
              </a:tr>
            </a:tbl>
          </a:graphicData>
        </a:graphic>
      </p:graphicFrame>
    </p:spTree>
    <p:extLst>
      <p:ext uri="{BB962C8B-B14F-4D97-AF65-F5344CB8AC3E}">
        <p14:creationId xmlns:p14="http://schemas.microsoft.com/office/powerpoint/2010/main" val="16681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1057-D3B4-2CEB-A985-5A747C2AE373}"/>
              </a:ext>
            </a:extLst>
          </p:cNvPr>
          <p:cNvSpPr>
            <a:spLocks noGrp="1"/>
          </p:cNvSpPr>
          <p:nvPr>
            <p:ph type="title"/>
          </p:nvPr>
        </p:nvSpPr>
        <p:spPr/>
        <p:txBody>
          <a:bodyPr>
            <a:normAutofit fontScale="90000"/>
          </a:bodyPr>
          <a:lstStyle/>
          <a:p>
            <a:r>
              <a:rPr lang="en-CH" b="0" dirty="0"/>
              <a:t>The number of TP, TN, FP, and FN can be used to compute…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D721B3-CB04-36C3-6DC3-5A90A6855EC6}"/>
                  </a:ext>
                </a:extLst>
              </p:cNvPr>
              <p:cNvSpPr>
                <a:spLocks noGrp="1"/>
              </p:cNvSpPr>
              <p:nvPr>
                <p:ph type="body" idx="1"/>
              </p:nvPr>
            </p:nvSpPr>
            <p:spPr>
              <a:xfrm>
                <a:off x="729450" y="2421467"/>
                <a:ext cx="4265883" cy="1918508"/>
              </a:xfrm>
            </p:spPr>
            <p:txBody>
              <a:bodyPr/>
              <a:lstStyle/>
              <a:p>
                <a:r>
                  <a:rPr lang="en-CH" dirty="0"/>
                  <a:t>The Rand indicator: </a:t>
                </a:r>
                <a14:m>
                  <m:oMath xmlns:m="http://schemas.openxmlformats.org/officeDocument/2006/math">
                    <m:r>
                      <m:rPr>
                        <m:sty m:val="p"/>
                      </m:rPr>
                      <a:rPr lang="en-US" b="0" i="0" smtClean="0">
                        <a:latin typeface="Cambria Math" panose="02040503050406030204" pitchFamily="18" charset="0"/>
                      </a:rPr>
                      <m:t>R</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a:latin typeface="Cambria Math" panose="02040503050406030204" pitchFamily="18" charset="0"/>
                          </a:rPr>
                          <m:t>TP</m:t>
                        </m:r>
                        <m:r>
                          <a:rPr lang="en-US">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b="0" dirty="0"/>
              </a:p>
              <a:p>
                <a:r>
                  <a:rPr lang="en-CH" dirty="0"/>
                  <a:t>The Jaccard indicator for a cluster c:</a:t>
                </a:r>
                <a:r>
                  <a:rPr lang="en-US" dirty="0"/>
                  <a:t> </a:t>
                </a:r>
              </a:p>
              <a:p>
                <a:pPr marL="146050" indent="0">
                  <a:buNone/>
                </a:pPr>
                <a:r>
                  <a:rPr lang="en-US" dirty="0"/>
                  <a:t>	</a:t>
                </a:r>
                <a14:m>
                  <m:oMath xmlns:m="http://schemas.openxmlformats.org/officeDocument/2006/math">
                    <m:r>
                      <m:rPr>
                        <m:sty m:val="p"/>
                      </m:rPr>
                      <a:rPr lang="en-US" b="0" i="0" smtClean="0">
                        <a:latin typeface="Cambria Math" panose="02040503050406030204" pitchFamily="18" charset="0"/>
                      </a:rPr>
                      <m:t>J</m:t>
                    </m:r>
                    <m:r>
                      <a:rPr lang="en-US" b="0" i="0" smtClean="0">
                        <a:latin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TP</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num>
                      <m:den>
                        <m:r>
                          <m:rPr>
                            <m:sty m:val="p"/>
                          </m:rPr>
                          <a:rPr lang="en-US" b="0" i="0" smtClean="0">
                            <a:latin typeface="Cambria Math" panose="02040503050406030204" pitchFamily="18" charset="0"/>
                            <a:ea typeface="Cambria Math" panose="02040503050406030204" pitchFamily="18" charset="0"/>
                          </a:rPr>
                          <m:t>TP</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FP</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c</m:t>
                            </m:r>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FN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c</m:t>
                        </m:r>
                        <m:r>
                          <a:rPr lang="en-US" b="0" i="0" smtClean="0">
                            <a:latin typeface="Cambria Math" panose="02040503050406030204" pitchFamily="18" charset="0"/>
                            <a:ea typeface="Cambria Math" panose="02040503050406030204" pitchFamily="18" charset="0"/>
                          </a:rPr>
                          <m:t>)</m:t>
                        </m:r>
                      </m:den>
                    </m:f>
                  </m:oMath>
                </a14:m>
                <a:r>
                  <a:rPr lang="en-CH" dirty="0"/>
                  <a:t> </a:t>
                </a:r>
              </a:p>
            </p:txBody>
          </p:sp>
        </mc:Choice>
        <mc:Fallback xmlns="">
          <p:sp>
            <p:nvSpPr>
              <p:cNvPr id="3" name="Text Placeholder 2">
                <a:extLst>
                  <a:ext uri="{FF2B5EF4-FFF2-40B4-BE49-F238E27FC236}">
                    <a16:creationId xmlns:a16="http://schemas.microsoft.com/office/drawing/2014/main" id="{51D721B3-CB04-36C3-6DC3-5A90A6855EC6}"/>
                  </a:ext>
                </a:extLst>
              </p:cNvPr>
              <p:cNvSpPr>
                <a:spLocks noGrp="1" noRot="1" noChangeAspect="1" noMove="1" noResize="1" noEditPoints="1" noAdjustHandles="1" noChangeArrowheads="1" noChangeShapeType="1" noTextEdit="1"/>
              </p:cNvSpPr>
              <p:nvPr>
                <p:ph type="body" idx="1"/>
              </p:nvPr>
            </p:nvSpPr>
            <p:spPr>
              <a:xfrm>
                <a:off x="729450" y="2421467"/>
                <a:ext cx="4265883" cy="1918508"/>
              </a:xfrm>
              <a:blipFill>
                <a:blip r:embed="rId2"/>
                <a:stretch>
                  <a:fillRect/>
                </a:stretch>
              </a:blipFill>
            </p:spPr>
            <p:txBody>
              <a:bodyPr/>
              <a:lstStyle/>
              <a:p>
                <a:r>
                  <a:rPr lang="en-CH">
                    <a:noFill/>
                  </a:rPr>
                  <a:t> </a:t>
                </a:r>
              </a:p>
            </p:txBody>
          </p:sp>
        </mc:Fallback>
      </mc:AlternateContent>
      <p:graphicFrame>
        <p:nvGraphicFramePr>
          <p:cNvPr id="4" name="Table 3">
            <a:extLst>
              <a:ext uri="{FF2B5EF4-FFF2-40B4-BE49-F238E27FC236}">
                <a16:creationId xmlns:a16="http://schemas.microsoft.com/office/drawing/2014/main" id="{56B617D4-D85E-255A-34C7-063256C7C29A}"/>
              </a:ext>
            </a:extLst>
          </p:cNvPr>
          <p:cNvGraphicFramePr>
            <a:graphicFrameLocks noGrp="1"/>
          </p:cNvGraphicFramePr>
          <p:nvPr>
            <p:extLst>
              <p:ext uri="{D42A27DB-BD31-4B8C-83A1-F6EECF244321}">
                <p14:modId xmlns:p14="http://schemas.microsoft.com/office/powerpoint/2010/main" val="907008799"/>
              </p:ext>
            </p:extLst>
          </p:nvPr>
        </p:nvGraphicFramePr>
        <p:xfrm>
          <a:off x="5197218" y="1916992"/>
          <a:ext cx="3217332" cy="2745317"/>
        </p:xfrm>
        <a:graphic>
          <a:graphicData uri="http://schemas.openxmlformats.org/drawingml/2006/table">
            <a:tbl>
              <a:tblPr firstRow="1" bandRow="1">
                <a:tableStyleId>{5940675A-B579-460E-94D1-54222C63F5DA}</a:tableStyleId>
              </a:tblPr>
              <a:tblGrid>
                <a:gridCol w="526487">
                  <a:extLst>
                    <a:ext uri="{9D8B030D-6E8A-4147-A177-3AD203B41FA5}">
                      <a16:colId xmlns:a16="http://schemas.microsoft.com/office/drawing/2014/main" val="900424223"/>
                    </a:ext>
                  </a:extLst>
                </a:gridCol>
                <a:gridCol w="1302312">
                  <a:extLst>
                    <a:ext uri="{9D8B030D-6E8A-4147-A177-3AD203B41FA5}">
                      <a16:colId xmlns:a16="http://schemas.microsoft.com/office/drawing/2014/main" val="2506773834"/>
                    </a:ext>
                  </a:extLst>
                </a:gridCol>
                <a:gridCol w="1388533">
                  <a:extLst>
                    <a:ext uri="{9D8B030D-6E8A-4147-A177-3AD203B41FA5}">
                      <a16:colId xmlns:a16="http://schemas.microsoft.com/office/drawing/2014/main" val="3637289695"/>
                    </a:ext>
                  </a:extLst>
                </a:gridCol>
              </a:tblGrid>
              <a:tr h="535962">
                <a:tc>
                  <a:txBody>
                    <a:bodyPr/>
                    <a:lstStyle/>
                    <a:p>
                      <a:pPr algn="ctr"/>
                      <a:endParaRPr lang="en-CH" sz="900" b="1" dirty="0"/>
                    </a:p>
                  </a:txBody>
                  <a:tcPr marL="60960" marR="60960" marT="30480" marB="30480" anchor="ctr"/>
                </a:tc>
                <a:tc>
                  <a:txBody>
                    <a:bodyPr/>
                    <a:lstStyle/>
                    <a:p>
                      <a:pPr algn="ctr"/>
                      <a:r>
                        <a:rPr lang="en-CH" sz="900" b="1" dirty="0"/>
                        <a:t>Should be in the same cluster (True)</a:t>
                      </a:r>
                    </a:p>
                  </a:txBody>
                  <a:tcPr marL="60960" marR="60960" marT="30480" marB="30480" anchor="ctr"/>
                </a:tc>
                <a:tc>
                  <a:txBody>
                    <a:bodyPr/>
                    <a:lstStyle/>
                    <a:p>
                      <a:pPr algn="ctr"/>
                      <a:r>
                        <a:rPr lang="en-CH" sz="900" b="1" dirty="0"/>
                        <a:t>Should not be in the same cluster (False)</a:t>
                      </a:r>
                    </a:p>
                  </a:txBody>
                  <a:tcPr marL="60960" marR="60960" marT="30480" marB="30480" anchor="ctr"/>
                </a:tc>
                <a:extLst>
                  <a:ext uri="{0D108BD9-81ED-4DB2-BD59-A6C34878D82A}">
                    <a16:rowId xmlns:a16="http://schemas.microsoft.com/office/drawing/2014/main" val="3377699006"/>
                  </a:ext>
                </a:extLst>
              </a:tr>
              <a:tr h="1191159">
                <a:tc>
                  <a:txBody>
                    <a:bodyPr/>
                    <a:lstStyle/>
                    <a:p>
                      <a:pPr algn="ctr"/>
                      <a:r>
                        <a:rPr lang="en-CH" sz="900" b="1" dirty="0"/>
                        <a:t>Are put in the same cluster (True)</a:t>
                      </a:r>
                    </a:p>
                  </a:txBody>
                  <a:tcPr marL="60960" marR="60960" marT="30480" marB="30480" vert="vert270" anchor="ctr"/>
                </a:tc>
                <a:tc>
                  <a:txBody>
                    <a:bodyPr/>
                    <a:lstStyle/>
                    <a:p>
                      <a:pPr algn="ctr"/>
                      <a:r>
                        <a:rPr lang="en-CH" sz="2000" dirty="0"/>
                        <a:t>10.3%</a:t>
                      </a:r>
                    </a:p>
                    <a:p>
                      <a:pPr algn="ctr"/>
                      <a:r>
                        <a:rPr lang="en-CH" sz="900" dirty="0"/>
                        <a:t>True Positive</a:t>
                      </a:r>
                    </a:p>
                  </a:txBody>
                  <a:tcPr marL="60960" marR="60960" marT="30480" marB="30480" anchor="ctr"/>
                </a:tc>
                <a:tc>
                  <a:txBody>
                    <a:bodyPr/>
                    <a:lstStyle/>
                    <a:p>
                      <a:pPr algn="ctr"/>
                      <a:r>
                        <a:rPr lang="en-CH" sz="2000" dirty="0"/>
                        <a:t>0.1%</a:t>
                      </a:r>
                    </a:p>
                    <a:p>
                      <a:pPr algn="ctr"/>
                      <a:r>
                        <a:rPr lang="en-CH" sz="900" dirty="0"/>
                        <a:t>False Positive</a:t>
                      </a:r>
                    </a:p>
                  </a:txBody>
                  <a:tcPr marL="60960" marR="60960" marT="30480" marB="30480" anchor="ctr"/>
                </a:tc>
                <a:extLst>
                  <a:ext uri="{0D108BD9-81ED-4DB2-BD59-A6C34878D82A}">
                    <a16:rowId xmlns:a16="http://schemas.microsoft.com/office/drawing/2014/main" val="2667382727"/>
                  </a:ext>
                </a:extLst>
              </a:tr>
              <a:tr h="1018196">
                <a:tc>
                  <a:txBody>
                    <a:bodyPr/>
                    <a:lstStyle/>
                    <a:p>
                      <a:pPr algn="ctr"/>
                      <a:r>
                        <a:rPr lang="en-CH" sz="900" b="1" dirty="0"/>
                        <a:t>Are put in different clusters (False)</a:t>
                      </a:r>
                    </a:p>
                  </a:txBody>
                  <a:tcPr marL="60960" marR="60960" marT="30480" marB="30480" vert="vert270" anchor="ctr"/>
                </a:tc>
                <a:tc>
                  <a:txBody>
                    <a:bodyPr/>
                    <a:lstStyle/>
                    <a:p>
                      <a:pPr algn="ctr"/>
                      <a:r>
                        <a:rPr lang="en-CH" sz="2000" dirty="0"/>
                        <a:t>14.7%</a:t>
                      </a:r>
                    </a:p>
                    <a:p>
                      <a:pPr algn="ctr"/>
                      <a:r>
                        <a:rPr lang="en-CH" sz="900" dirty="0"/>
                        <a:t>False Negative</a:t>
                      </a:r>
                    </a:p>
                  </a:txBody>
                  <a:tcPr marL="60960" marR="60960" marT="30480" marB="30480" anchor="ctr"/>
                </a:tc>
                <a:tc>
                  <a:txBody>
                    <a:bodyPr/>
                    <a:lstStyle/>
                    <a:p>
                      <a:pPr algn="ctr"/>
                      <a:r>
                        <a:rPr lang="en-CH" sz="2000" dirty="0"/>
                        <a:t>74.9%</a:t>
                      </a:r>
                      <a:r>
                        <a:rPr lang="en-CH" sz="900" dirty="0"/>
                        <a:t> </a:t>
                      </a:r>
                    </a:p>
                    <a:p>
                      <a:pPr algn="ctr"/>
                      <a:r>
                        <a:rPr lang="en-CH" sz="900" dirty="0"/>
                        <a:t>True Negative</a:t>
                      </a:r>
                    </a:p>
                  </a:txBody>
                  <a:tcPr marL="60960" marR="60960" marT="30480" marB="30480" anchor="ctr"/>
                </a:tc>
                <a:extLst>
                  <a:ext uri="{0D108BD9-81ED-4DB2-BD59-A6C34878D82A}">
                    <a16:rowId xmlns:a16="http://schemas.microsoft.com/office/drawing/2014/main" val="4081989469"/>
                  </a:ext>
                </a:extLst>
              </a:tr>
            </a:tbl>
          </a:graphicData>
        </a:graphic>
      </p:graphicFrame>
      <p:sp>
        <p:nvSpPr>
          <p:cNvPr id="8" name="TextBox 7">
            <a:extLst>
              <a:ext uri="{FF2B5EF4-FFF2-40B4-BE49-F238E27FC236}">
                <a16:creationId xmlns:a16="http://schemas.microsoft.com/office/drawing/2014/main" id="{C20599CB-A7CD-A22E-5817-6EBF3AAE634E}"/>
              </a:ext>
            </a:extLst>
          </p:cNvPr>
          <p:cNvSpPr txBox="1"/>
          <p:nvPr/>
        </p:nvSpPr>
        <p:spPr>
          <a:xfrm>
            <a:off x="4021667" y="2496178"/>
            <a:ext cx="88053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CH" sz="2000" b="0" i="0" u="none" strike="noStrike" kern="0" cap="none" spc="0" normalizeH="0" baseline="0" noProof="0" dirty="0">
                <a:ln>
                  <a:noFill/>
                </a:ln>
                <a:solidFill>
                  <a:srgbClr val="1A9988"/>
                </a:solidFill>
                <a:effectLst/>
                <a:uLnTx/>
                <a:uFillTx/>
                <a:latin typeface="Arial"/>
                <a:ea typeface="+mn-ea"/>
                <a:cs typeface="+mn-cs"/>
                <a:sym typeface="Arial"/>
              </a:rPr>
              <a:t>0.852</a:t>
            </a:r>
          </a:p>
        </p:txBody>
      </p:sp>
    </p:spTree>
    <p:extLst>
      <p:ext uri="{BB962C8B-B14F-4D97-AF65-F5344CB8AC3E}">
        <p14:creationId xmlns:p14="http://schemas.microsoft.com/office/powerpoint/2010/main" val="17766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885463-C563-4F48-42BB-AE3A357686D5}"/>
              </a:ext>
            </a:extLst>
          </p:cNvPr>
          <p:cNvSpPr>
            <a:spLocks noGrp="1"/>
          </p:cNvSpPr>
          <p:nvPr>
            <p:ph type="title"/>
          </p:nvPr>
        </p:nvSpPr>
        <p:spPr/>
        <p:txBody>
          <a:bodyPr>
            <a:normAutofit fontScale="90000"/>
          </a:bodyPr>
          <a:lstStyle/>
          <a:p>
            <a:r>
              <a:rPr lang="en-CH" b="0" dirty="0"/>
              <a:t>We can also compute the </a:t>
            </a:r>
            <a:r>
              <a:rPr lang="en-CH" dirty="0"/>
              <a:t>recall</a:t>
            </a:r>
            <a:r>
              <a:rPr lang="en-CH" b="0" dirty="0"/>
              <a:t> and the </a:t>
            </a:r>
            <a:r>
              <a:rPr lang="en-CH" dirty="0"/>
              <a:t>precision</a:t>
            </a:r>
            <a:r>
              <a:rPr lang="en-CH" b="0"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1C5317A-28D1-D86A-AC04-0FBB3EB12A6F}"/>
                  </a:ext>
                </a:extLst>
              </p:cNvPr>
              <p:cNvSpPr>
                <a:spLocks noGrp="1"/>
              </p:cNvSpPr>
              <p:nvPr>
                <p:ph type="body" idx="1"/>
              </p:nvPr>
            </p:nvSpPr>
            <p:spPr>
              <a:xfrm>
                <a:off x="729450" y="2078875"/>
                <a:ext cx="3512350" cy="2261100"/>
              </a:xfrm>
            </p:spPr>
            <p:txBody>
              <a:bodyPr/>
              <a:lstStyle/>
              <a:p>
                <a:r>
                  <a:rPr lang="en-CH" dirty="0"/>
                  <a:t>The recall is the percentage of same-cluster pairs that were correctly identified: </a:t>
                </a:r>
                <a14:m>
                  <m:oMath xmlns:m="http://schemas.openxmlformats.org/officeDocument/2006/math">
                    <m:r>
                      <m:rPr>
                        <m:sty m:val="p"/>
                      </m:rPr>
                      <a:rPr lang="en-US" b="0" i="0" smtClean="0">
                        <a:latin typeface="Cambria Math" panose="02040503050406030204" pitchFamily="18" charset="0"/>
                      </a:rPr>
                      <m:t>r</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CH" dirty="0"/>
              </a:p>
              <a:p>
                <a:r>
                  <a:rPr lang="en-CH" dirty="0"/>
                  <a:t>The precision is the number of pairs identified to be in the same cluster that actually are: </a:t>
                </a:r>
                <a14:m>
                  <m:oMath xmlns:m="http://schemas.openxmlformats.org/officeDocument/2006/math">
                    <m:r>
                      <m:rPr>
                        <m:sty m:val="p"/>
                      </m:rPr>
                      <a:rPr lang="en-US" b="0" i="0" smtClean="0">
                        <a:latin typeface="Cambria Math" panose="02040503050406030204" pitchFamily="18" charset="0"/>
                      </a:rPr>
                      <m:t>r</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CH" dirty="0"/>
              </a:p>
            </p:txBody>
          </p:sp>
        </mc:Choice>
        <mc:Fallback xmlns="">
          <p:sp>
            <p:nvSpPr>
              <p:cNvPr id="5" name="Text Placeholder 4">
                <a:extLst>
                  <a:ext uri="{FF2B5EF4-FFF2-40B4-BE49-F238E27FC236}">
                    <a16:creationId xmlns:a16="http://schemas.microsoft.com/office/drawing/2014/main" id="{31C5317A-28D1-D86A-AC04-0FBB3EB12A6F}"/>
                  </a:ext>
                </a:extLst>
              </p:cNvPr>
              <p:cNvSpPr>
                <a:spLocks noGrp="1" noRot="1" noChangeAspect="1" noMove="1" noResize="1" noEditPoints="1" noAdjustHandles="1" noChangeArrowheads="1" noChangeShapeType="1" noTextEdit="1"/>
              </p:cNvSpPr>
              <p:nvPr>
                <p:ph type="body" idx="1"/>
              </p:nvPr>
            </p:nvSpPr>
            <p:spPr>
              <a:xfrm>
                <a:off x="729450" y="2078875"/>
                <a:ext cx="3512350" cy="2261100"/>
              </a:xfrm>
              <a:blipFill>
                <a:blip r:embed="rId2"/>
                <a:stretch>
                  <a:fillRect r="-719"/>
                </a:stretch>
              </a:blipFill>
            </p:spPr>
            <p:txBody>
              <a:bodyPr/>
              <a:lstStyle/>
              <a:p>
                <a:r>
                  <a:rPr lang="en-CH">
                    <a:noFill/>
                  </a:rPr>
                  <a:t> </a:t>
                </a:r>
              </a:p>
            </p:txBody>
          </p:sp>
        </mc:Fallback>
      </mc:AlternateContent>
      <p:pic>
        <p:nvPicPr>
          <p:cNvPr id="5122" name="Picture 2">
            <a:extLst>
              <a:ext uri="{FF2B5EF4-FFF2-40B4-BE49-F238E27FC236}">
                <a16:creationId xmlns:a16="http://schemas.microsoft.com/office/drawing/2014/main" id="{AACD1BDC-C22B-4E40-5A1B-4CE943F52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360"/>
          <a:stretch/>
        </p:blipFill>
        <p:spPr bwMode="auto">
          <a:xfrm>
            <a:off x="4394201" y="1768226"/>
            <a:ext cx="2577302" cy="31678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A680A7D-DC6C-6162-C4EA-7631CFFDF9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792" r="50000" b="194"/>
          <a:stretch/>
        </p:blipFill>
        <p:spPr bwMode="auto">
          <a:xfrm>
            <a:off x="6869903" y="2078875"/>
            <a:ext cx="1288651" cy="14525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94155D-8502-616A-9049-0E8DF50F15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547" t="68792" r="-3547" b="194"/>
          <a:stretch/>
        </p:blipFill>
        <p:spPr bwMode="auto">
          <a:xfrm>
            <a:off x="7123904" y="3254717"/>
            <a:ext cx="1288651" cy="14525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6E2D67-D526-95FA-91A9-4A42BBFE8EA3}"/>
              </a:ext>
            </a:extLst>
          </p:cNvPr>
          <p:cNvSpPr txBox="1"/>
          <p:nvPr/>
        </p:nvSpPr>
        <p:spPr>
          <a:xfrm>
            <a:off x="1241025" y="4164890"/>
            <a:ext cx="2814507" cy="707886"/>
          </a:xfrm>
          <a:prstGeom prst="rect">
            <a:avLst/>
          </a:prstGeom>
          <a:noFill/>
        </p:spPr>
        <p:txBody>
          <a:bodyPr wrap="square">
            <a:spAutoFit/>
          </a:bodyPr>
          <a:lstStyle/>
          <a:p>
            <a:pPr>
              <a:defRPr/>
            </a:pPr>
            <a:r>
              <a:rPr kumimoji="0" lang="en-CH" sz="2000" b="0" i="0" u="none" strike="noStrike" kern="0" cap="none" spc="0" normalizeH="0" baseline="0" noProof="0" dirty="0">
                <a:ln>
                  <a:noFill/>
                </a:ln>
                <a:solidFill>
                  <a:srgbClr val="1A9988"/>
                </a:solidFill>
                <a:effectLst/>
                <a:uLnTx/>
                <a:uFillTx/>
                <a:latin typeface="Arial"/>
                <a:ea typeface="+mn-ea"/>
                <a:cs typeface="+mn-cs"/>
                <a:sym typeface="Arial"/>
              </a:rPr>
              <a:t>r = 41.2%, p = 99.0%</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H" sz="2000" b="0" i="0" u="none" strike="noStrike" kern="0" cap="none" spc="0" normalizeH="0" baseline="0" noProof="0" dirty="0">
              <a:ln>
                <a:noFill/>
              </a:ln>
              <a:solidFill>
                <a:srgbClr val="1A9988"/>
              </a:solidFill>
              <a:effectLst/>
              <a:uLnTx/>
              <a:uFillTx/>
              <a:latin typeface="Arial"/>
              <a:ea typeface="+mn-ea"/>
              <a:cs typeface="+mn-cs"/>
              <a:sym typeface="Arial"/>
            </a:endParaRPr>
          </a:p>
        </p:txBody>
      </p:sp>
    </p:spTree>
    <p:extLst>
      <p:ext uri="{BB962C8B-B14F-4D97-AF65-F5344CB8AC3E}">
        <p14:creationId xmlns:p14="http://schemas.microsoft.com/office/powerpoint/2010/main" val="32451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1057-D3B4-2CEB-A985-5A747C2AE373}"/>
              </a:ext>
            </a:extLst>
          </p:cNvPr>
          <p:cNvSpPr>
            <a:spLocks noGrp="1"/>
          </p:cNvSpPr>
          <p:nvPr>
            <p:ph type="title"/>
          </p:nvPr>
        </p:nvSpPr>
        <p:spPr/>
        <p:txBody>
          <a:bodyPr>
            <a:normAutofit fontScale="90000"/>
          </a:bodyPr>
          <a:lstStyle/>
          <a:p>
            <a:r>
              <a:rPr lang="en-CH" b="0" dirty="0"/>
              <a:t>The recall and precision can then be used to compute…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D721B3-CB04-36C3-6DC3-5A90A6855EC6}"/>
                  </a:ext>
                </a:extLst>
              </p:cNvPr>
              <p:cNvSpPr>
                <a:spLocks noGrp="1"/>
              </p:cNvSpPr>
              <p:nvPr>
                <p:ph type="body" idx="1"/>
              </p:nvPr>
            </p:nvSpPr>
            <p:spPr/>
            <p:txBody>
              <a:bodyPr/>
              <a:lstStyle/>
              <a:p>
                <a:r>
                  <a:rPr lang="en-CH" dirty="0"/>
                  <a:t>The Fowlkes-Mallows indicator/index: </a:t>
                </a:r>
                <a14:m>
                  <m:oMath xmlns:m="http://schemas.openxmlformats.org/officeDocument/2006/math">
                    <m:r>
                      <m:rPr>
                        <m:sty m:val="p"/>
                      </m:rPr>
                      <a:rPr lang="en-US" b="0" i="0" smtClean="0">
                        <a:latin typeface="Cambria Math" panose="02040503050406030204" pitchFamily="18" charset="0"/>
                      </a:rPr>
                      <m:t>FMI</m:t>
                    </m:r>
                    <m:r>
                      <a:rPr lang="en-US" b="0" i="0" smtClean="0">
                        <a:latin typeface="Cambria Math" panose="02040503050406030204" pitchFamily="18" charset="0"/>
                      </a:rPr>
                      <m:t>= </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recall</m:t>
                        </m:r>
                        <m:r>
                          <a:rPr lang="en-US" b="0" i="0" smtClean="0">
                            <a:latin typeface="Cambria Math" panose="02040503050406030204" pitchFamily="18" charset="0"/>
                          </a:rPr>
                          <m:t> ∗</m:t>
                        </m:r>
                        <m:r>
                          <m:rPr>
                            <m:sty m:val="p"/>
                          </m:rPr>
                          <a:rPr lang="en-US" b="0" i="0" smtClean="0">
                            <a:latin typeface="Cambria Math" panose="02040503050406030204" pitchFamily="18" charset="0"/>
                          </a:rPr>
                          <m:t>precision</m:t>
                        </m:r>
                      </m:e>
                    </m:rad>
                  </m:oMath>
                </a14:m>
                <a:endParaRPr lang="en-US" b="0" dirty="0"/>
              </a:p>
              <a:p>
                <a:r>
                  <a:rPr lang="en-CH" dirty="0"/>
                  <a:t>The F indicator/index: </a:t>
                </a:r>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β</m:t>
                                </m:r>
                              </m:e>
                              <m:sup>
                                <m:r>
                                  <a:rPr lang="en-US" b="0" i="0"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recall</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precision</m:t>
                            </m:r>
                          </m:e>
                        </m:d>
                      </m:num>
                      <m:den>
                        <m:sSup>
                          <m:sSupPr>
                            <m:ctrlPr>
                              <a:rPr lang="en-US" i="1">
                                <a:latin typeface="Cambria Math" panose="02040503050406030204" pitchFamily="18" charset="0"/>
                                <a:ea typeface="Cambria Math" panose="02040503050406030204" pitchFamily="18" charset="0"/>
                              </a:rPr>
                            </m:ctrlPr>
                          </m:sSupPr>
                          <m:e>
                            <m:r>
                              <m:rPr>
                                <m:sty m:val="p"/>
                              </m:rPr>
                              <a:rPr lang="el-GR" i="0">
                                <a:latin typeface="Cambria Math" panose="02040503050406030204" pitchFamily="18" charset="0"/>
                                <a:ea typeface="Cambria Math" panose="02040503050406030204" pitchFamily="18" charset="0"/>
                              </a:rPr>
                              <m:t>β</m:t>
                            </m:r>
                          </m:e>
                          <m:sup>
                            <m:r>
                              <a:rPr lang="en-US" i="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den>
                    </m:f>
                  </m:oMath>
                </a14:m>
                <a:r>
                  <a:rPr lang="en-CH" dirty="0"/>
                  <a:t> (in scikit-learn, </a:t>
                </a:r>
                <a14:m>
                  <m:oMath xmlns:m="http://schemas.openxmlformats.org/officeDocument/2006/math">
                    <m:r>
                      <m:rPr>
                        <m:sty m:val="p"/>
                      </m:rPr>
                      <a:rPr lang="el-GR">
                        <a:latin typeface="Cambria Math" panose="02040503050406030204" pitchFamily="18" charset="0"/>
                        <a:ea typeface="Cambria Math" panose="02040503050406030204" pitchFamily="18" charset="0"/>
                      </a:rPr>
                      <m:t>β</m:t>
                    </m:r>
                    <m:r>
                      <a:rPr lang="en-US" b="0" i="0" smtClean="0">
                        <a:latin typeface="Cambria Math" panose="02040503050406030204" pitchFamily="18" charset="0"/>
                        <a:ea typeface="Cambria Math" panose="02040503050406030204" pitchFamily="18" charset="0"/>
                      </a:rPr>
                      <m:t>=1</m:t>
                    </m:r>
                  </m:oMath>
                </a14:m>
                <a:r>
                  <a:rPr lang="en-CH" dirty="0"/>
                  <a:t>)</a:t>
                </a:r>
              </a:p>
              <a:p>
                <a:endParaRPr lang="en-CH" dirty="0"/>
              </a:p>
            </p:txBody>
          </p:sp>
        </mc:Choice>
        <mc:Fallback xmlns="">
          <p:sp>
            <p:nvSpPr>
              <p:cNvPr id="3" name="Text Placeholder 2">
                <a:extLst>
                  <a:ext uri="{FF2B5EF4-FFF2-40B4-BE49-F238E27FC236}">
                    <a16:creationId xmlns:a16="http://schemas.microsoft.com/office/drawing/2014/main" id="{51D721B3-CB04-36C3-6DC3-5A90A6855EC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CH">
                    <a:noFill/>
                  </a:rPr>
                  <a:t> </a:t>
                </a:r>
              </a:p>
            </p:txBody>
          </p:sp>
        </mc:Fallback>
      </mc:AlternateContent>
      <p:sp>
        <p:nvSpPr>
          <p:cNvPr id="4" name="TextBox 3">
            <a:extLst>
              <a:ext uri="{FF2B5EF4-FFF2-40B4-BE49-F238E27FC236}">
                <a16:creationId xmlns:a16="http://schemas.microsoft.com/office/drawing/2014/main" id="{3FA6E0A7-2E86-A2FB-71D2-BDA1ABC1BF33}"/>
              </a:ext>
            </a:extLst>
          </p:cNvPr>
          <p:cNvSpPr txBox="1"/>
          <p:nvPr/>
        </p:nvSpPr>
        <p:spPr>
          <a:xfrm>
            <a:off x="6282267" y="2078875"/>
            <a:ext cx="88053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CH" sz="2000" b="0" i="0" u="none" strike="noStrike" kern="0" cap="none" spc="0" normalizeH="0" baseline="0" noProof="0" dirty="0">
                <a:ln>
                  <a:noFill/>
                </a:ln>
                <a:solidFill>
                  <a:srgbClr val="1A9988"/>
                </a:solidFill>
                <a:effectLst/>
                <a:uLnTx/>
                <a:uFillTx/>
                <a:latin typeface="Arial"/>
                <a:ea typeface="+mn-ea"/>
                <a:cs typeface="+mn-cs"/>
                <a:sym typeface="Arial"/>
              </a:rPr>
              <a:t>0.639</a:t>
            </a:r>
          </a:p>
        </p:txBody>
      </p:sp>
      <p:sp>
        <p:nvSpPr>
          <p:cNvPr id="5" name="TextBox 4">
            <a:extLst>
              <a:ext uri="{FF2B5EF4-FFF2-40B4-BE49-F238E27FC236}">
                <a16:creationId xmlns:a16="http://schemas.microsoft.com/office/drawing/2014/main" id="{998BD837-6373-82E5-FC56-624D6B211D9F}"/>
              </a:ext>
            </a:extLst>
          </p:cNvPr>
          <p:cNvSpPr txBox="1"/>
          <p:nvPr/>
        </p:nvSpPr>
        <p:spPr>
          <a:xfrm>
            <a:off x="6400801" y="2464008"/>
            <a:ext cx="88053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CH" sz="2000" b="0" i="0" u="none" strike="noStrike" kern="0" cap="none" spc="0" normalizeH="0" baseline="0" noProof="0" dirty="0">
                <a:ln>
                  <a:noFill/>
                </a:ln>
                <a:solidFill>
                  <a:srgbClr val="1A9988"/>
                </a:solidFill>
                <a:effectLst/>
                <a:uLnTx/>
                <a:uFillTx/>
                <a:latin typeface="Arial"/>
                <a:ea typeface="+mn-ea"/>
                <a:cs typeface="+mn-cs"/>
                <a:sym typeface="Arial"/>
              </a:rPr>
              <a:t>0.582</a:t>
            </a:r>
          </a:p>
        </p:txBody>
      </p:sp>
    </p:spTree>
    <p:extLst>
      <p:ext uri="{BB962C8B-B14F-4D97-AF65-F5344CB8AC3E}">
        <p14:creationId xmlns:p14="http://schemas.microsoft.com/office/powerpoint/2010/main" val="299267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87406-FC4E-5808-14DE-FAF85449F7BC}"/>
              </a:ext>
            </a:extLst>
          </p:cNvPr>
          <p:cNvSpPr>
            <a:spLocks noGrp="1"/>
          </p:cNvSpPr>
          <p:nvPr>
            <p:ph type="title"/>
          </p:nvPr>
        </p:nvSpPr>
        <p:spPr>
          <a:xfrm>
            <a:off x="730000" y="1318650"/>
            <a:ext cx="3300900" cy="3177150"/>
          </a:xfrm>
        </p:spPr>
        <p:txBody>
          <a:bodyPr>
            <a:normAutofit/>
          </a:bodyPr>
          <a:lstStyle/>
          <a:p>
            <a:r>
              <a:rPr lang="en-CH" b="0" dirty="0"/>
              <a:t>Internal indicators focus on how well-defined and separated each cluster is.</a:t>
            </a:r>
          </a:p>
        </p:txBody>
      </p:sp>
      <p:pic>
        <p:nvPicPr>
          <p:cNvPr id="6" name="Picture 6">
            <a:extLst>
              <a:ext uri="{FF2B5EF4-FFF2-40B4-BE49-F238E27FC236}">
                <a16:creationId xmlns:a16="http://schemas.microsoft.com/office/drawing/2014/main" id="{F5107F6A-2A9B-CB27-5D00-0E9B45971F32}"/>
              </a:ext>
            </a:extLst>
          </p:cNvPr>
          <p:cNvPicPr>
            <a:picLocks noChangeAspect="1" noChangeArrowheads="1"/>
          </p:cNvPicPr>
          <p:nvPr/>
        </p:nvPicPr>
        <p:blipFill>
          <a:blip r:embed="rId2"/>
          <a:srcRect/>
          <a:stretch/>
        </p:blipFill>
        <p:spPr bwMode="auto">
          <a:xfrm>
            <a:off x="4923495" y="865630"/>
            <a:ext cx="3953033" cy="39291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2A70C5-1643-37BF-E462-C5980F8746D9}"/>
              </a:ext>
            </a:extLst>
          </p:cNvPr>
          <p:cNvSpPr/>
          <p:nvPr/>
        </p:nvSpPr>
        <p:spPr>
          <a:xfrm>
            <a:off x="5215467" y="1016000"/>
            <a:ext cx="1828800" cy="601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9" name="Straight Connector 8">
            <a:extLst>
              <a:ext uri="{FF2B5EF4-FFF2-40B4-BE49-F238E27FC236}">
                <a16:creationId xmlns:a16="http://schemas.microsoft.com/office/drawing/2014/main" id="{0C4F68B2-2F96-27CB-CFC2-9FB6DA131D2E}"/>
              </a:ext>
            </a:extLst>
          </p:cNvPr>
          <p:cNvCxnSpPr/>
          <p:nvPr/>
        </p:nvCxnSpPr>
        <p:spPr>
          <a:xfrm>
            <a:off x="5765800" y="2954867"/>
            <a:ext cx="677333" cy="728133"/>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304594-038D-421F-B6E5-15B290A25833}"/>
              </a:ext>
            </a:extLst>
          </p:cNvPr>
          <p:cNvSpPr txBox="1"/>
          <p:nvPr/>
        </p:nvSpPr>
        <p:spPr>
          <a:xfrm>
            <a:off x="5664199" y="3482945"/>
            <a:ext cx="88053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CH" sz="2000" b="0" i="0" u="none" strike="noStrike" kern="0" cap="none" spc="0" normalizeH="0" baseline="0" noProof="0" dirty="0">
                <a:ln>
                  <a:noFill/>
                </a:ln>
                <a:solidFill>
                  <a:schemeClr val="bg2"/>
                </a:solidFill>
                <a:effectLst/>
                <a:uLnTx/>
                <a:uFillTx/>
                <a:latin typeface="Arial"/>
                <a:ea typeface="+mn-ea"/>
                <a:cs typeface="+mn-cs"/>
                <a:sym typeface="Arial"/>
              </a:rPr>
              <a:t>M</a:t>
            </a:r>
            <a:r>
              <a:rPr kumimoji="0" lang="en-CH" sz="2000" b="0" i="0" u="none" strike="noStrike" kern="0" cap="none" spc="0" normalizeH="0" baseline="-25000" noProof="0" dirty="0">
                <a:ln>
                  <a:noFill/>
                </a:ln>
                <a:solidFill>
                  <a:schemeClr val="bg2"/>
                </a:solidFill>
                <a:effectLst/>
                <a:uLnTx/>
                <a:uFillTx/>
                <a:latin typeface="Arial"/>
                <a:ea typeface="+mn-ea"/>
                <a:cs typeface="+mn-cs"/>
                <a:sym typeface="Arial"/>
              </a:rPr>
              <a:t>ij</a:t>
            </a:r>
          </a:p>
        </p:txBody>
      </p:sp>
      <p:sp>
        <p:nvSpPr>
          <p:cNvPr id="11" name="TextBox 10">
            <a:extLst>
              <a:ext uri="{FF2B5EF4-FFF2-40B4-BE49-F238E27FC236}">
                <a16:creationId xmlns:a16="http://schemas.microsoft.com/office/drawing/2014/main" id="{6BF22BC8-99C8-E4EF-4E6E-FDA92AA1DB0D}"/>
              </a:ext>
            </a:extLst>
          </p:cNvPr>
          <p:cNvSpPr txBox="1"/>
          <p:nvPr/>
        </p:nvSpPr>
        <p:spPr>
          <a:xfrm>
            <a:off x="7391399" y="1634658"/>
            <a:ext cx="880533"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CH" sz="2000" b="0" i="0" u="none" strike="noStrike" kern="0" cap="none" spc="0" normalizeH="0" baseline="0" noProof="0" dirty="0">
                <a:ln>
                  <a:noFill/>
                </a:ln>
                <a:solidFill>
                  <a:schemeClr val="bg2"/>
                </a:solidFill>
                <a:effectLst/>
                <a:uLnTx/>
                <a:uFillTx/>
                <a:latin typeface="Arial"/>
                <a:ea typeface="+mn-ea"/>
                <a:cs typeface="+mn-cs"/>
                <a:sym typeface="Arial"/>
              </a:rPr>
              <a:t>S</a:t>
            </a:r>
            <a:r>
              <a:rPr kumimoji="0" lang="en-CH" sz="2000" b="0" i="0" u="none" strike="noStrike" kern="0" cap="none" spc="0" normalizeH="0" baseline="-25000" noProof="0" dirty="0">
                <a:ln>
                  <a:noFill/>
                </a:ln>
                <a:solidFill>
                  <a:schemeClr val="bg2"/>
                </a:solidFill>
                <a:effectLst/>
                <a:uLnTx/>
                <a:uFillTx/>
                <a:latin typeface="Arial"/>
                <a:ea typeface="+mn-ea"/>
                <a:cs typeface="+mn-cs"/>
                <a:sym typeface="Arial"/>
              </a:rPr>
              <a:t>i</a:t>
            </a:r>
          </a:p>
        </p:txBody>
      </p:sp>
      <p:cxnSp>
        <p:nvCxnSpPr>
          <p:cNvPr id="12" name="Straight Connector 11">
            <a:extLst>
              <a:ext uri="{FF2B5EF4-FFF2-40B4-BE49-F238E27FC236}">
                <a16:creationId xmlns:a16="http://schemas.microsoft.com/office/drawing/2014/main" id="{8DCFCA2E-B283-A1A0-8233-F8896CB9705E}"/>
              </a:ext>
            </a:extLst>
          </p:cNvPr>
          <p:cNvCxnSpPr>
            <a:cxnSpLocks/>
          </p:cNvCxnSpPr>
          <p:nvPr/>
        </p:nvCxnSpPr>
        <p:spPr>
          <a:xfrm flipH="1">
            <a:off x="7589727" y="1854200"/>
            <a:ext cx="352006" cy="361137"/>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Some notes on notation… (see notation guide)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1057-D3B4-2CEB-A985-5A747C2AE373}"/>
              </a:ext>
            </a:extLst>
          </p:cNvPr>
          <p:cNvSpPr>
            <a:spLocks noGrp="1"/>
          </p:cNvSpPr>
          <p:nvPr>
            <p:ph type="title"/>
          </p:nvPr>
        </p:nvSpPr>
        <p:spPr/>
        <p:txBody>
          <a:bodyPr>
            <a:normAutofit fontScale="90000"/>
          </a:bodyPr>
          <a:lstStyle/>
          <a:p>
            <a:r>
              <a:rPr lang="en-CH" b="0" dirty="0"/>
              <a:t>The size measures of cluster, distance between clusters M</a:t>
            </a:r>
            <a:r>
              <a:rPr lang="en-CH" b="0" baseline="-25000" dirty="0"/>
              <a:t>ij</a:t>
            </a:r>
            <a:r>
              <a:rPr lang="en-CH" b="0" dirty="0"/>
              <a:t>, and # of clusters n are used to compute: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D721B3-CB04-36C3-6DC3-5A90A6855EC6}"/>
                  </a:ext>
                </a:extLst>
              </p:cNvPr>
              <p:cNvSpPr>
                <a:spLocks noGrp="1"/>
              </p:cNvSpPr>
              <p:nvPr>
                <p:ph type="body" idx="1"/>
              </p:nvPr>
            </p:nvSpPr>
            <p:spPr/>
            <p:txBody>
              <a:bodyPr>
                <a:normAutofit lnSpcReduction="10000"/>
              </a:bodyPr>
              <a:lstStyle/>
              <a:p>
                <a:r>
                  <a:rPr lang="en-CH" dirty="0"/>
                  <a:t>The Davies-Bouldin indicator: </a:t>
                </a:r>
                <a14:m>
                  <m:oMath xmlns:m="http://schemas.openxmlformats.org/officeDocument/2006/math">
                    <m:r>
                      <m:rPr>
                        <m:sty m:val="p"/>
                      </m:rPr>
                      <a:rPr lang="en-US" b="0" i="0" smtClean="0">
                        <a:latin typeface="Cambria Math" panose="02040503050406030204" pitchFamily="18" charset="0"/>
                      </a:rPr>
                      <m:t>DB</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𝑛</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lim>
                        </m:limLow>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𝑖𝑗</m:t>
                                </m:r>
                              </m:sub>
                            </m:sSub>
                          </m:den>
                        </m:f>
                      </m:e>
                    </m:nary>
                  </m:oMath>
                </a14:m>
                <a:endParaRPr lang="en-US" b="0" i="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b="0" dirty="0"/>
                  <a:t>is the average distance between points in cluster </a:t>
                </a:r>
                <a:r>
                  <a:rPr lang="en-US" b="0" i="1" dirty="0" err="1"/>
                  <a:t>i</a:t>
                </a:r>
                <a:endParaRPr lang="en-US" b="0" i="1" dirty="0"/>
              </a:p>
              <a:p>
                <a:r>
                  <a:rPr lang="en-CH" dirty="0"/>
                  <a:t>The </a:t>
                </a:r>
                <a:r>
                  <a:rPr lang="en-US" dirty="0"/>
                  <a:t>Dunn indicator: </a:t>
                </a:r>
                <a14:m>
                  <m:oMath xmlns:m="http://schemas.openxmlformats.org/officeDocument/2006/math">
                    <m:r>
                      <m:rPr>
                        <m:sty m:val="p"/>
                      </m:rPr>
                      <a:rPr lang="en-US" b="0" i="0" smtClean="0">
                        <a:latin typeface="Cambria Math" panose="02040503050406030204" pitchFamily="18" charset="0"/>
                      </a:rPr>
                      <m:t>DI</m:t>
                    </m:r>
                    <m:r>
                      <a:rPr lang="en-US" b="0" i="0"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&lt;</m:t>
                                </m:r>
                                <m:r>
                                  <a:rPr lang="en-US" b="0" i="1" smtClean="0">
                                    <a:latin typeface="Cambria Math" panose="02040503050406030204" pitchFamily="18" charset="0"/>
                                  </a:rPr>
                                  <m:t>𝑗</m:t>
                                </m:r>
                                <m:r>
                                  <a:rPr lang="en-US" b="0" i="1" smtClean="0">
                                    <a:latin typeface="Cambria Math" panose="02040503050406030204" pitchFamily="18" charset="0"/>
                                  </a:rPr>
                                  <m:t>&lt;</m:t>
                                </m:r>
                                <m:r>
                                  <a:rPr lang="en-US" b="0" i="1" smtClean="0">
                                    <a:latin typeface="Cambria Math" panose="02040503050406030204" pitchFamily="18" charset="0"/>
                                  </a:rPr>
                                  <m:t>𝑛</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𝑖𝑗</m:t>
                                </m:r>
                              </m:sub>
                            </m:sSub>
                          </m:e>
                        </m:func>
                      </m:num>
                      <m:den>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1≤</m:t>
                                </m:r>
                                <m:r>
                                  <a:rPr lang="en-US" i="1">
                                    <a:latin typeface="Cambria Math" panose="02040503050406030204" pitchFamily="18" charset="0"/>
                                  </a:rPr>
                                  <m:t>𝑖</m:t>
                                </m:r>
                                <m:r>
                                  <a:rPr lang="en-US" i="1">
                                    <a:latin typeface="Cambria Math" panose="02040503050406030204" pitchFamily="18" charset="0"/>
                                  </a:rPr>
                                  <m:t>&lt;</m:t>
                                </m:r>
                                <m:r>
                                  <a:rPr lang="en-US" i="1">
                                    <a:latin typeface="Cambria Math" panose="02040503050406030204" pitchFamily="18" charset="0"/>
                                  </a:rPr>
                                  <m:t>𝑛</m:t>
                                </m:r>
                              </m:lim>
                            </m:limLow>
                          </m:fName>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sub>
                            </m:sSub>
                          </m:e>
                        </m:func>
                      </m:den>
                    </m:f>
                  </m:oMath>
                </a14:m>
                <a:r>
                  <a:rPr lang="en-CH" dirty="0"/>
                  <a:t> </a:t>
                </a:r>
                <a:endParaRPr lang="en-US"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t>is the size of cluster </a:t>
                </a:r>
                <a:r>
                  <a:rPr lang="en-US" dirty="0" err="1"/>
                  <a:t>i</a:t>
                </a:r>
                <a:r>
                  <a:rPr lang="en-US" dirty="0"/>
                  <a:t> (using a variety of distance metrics)</a:t>
                </a:r>
              </a:p>
              <a:p>
                <a:r>
                  <a:rPr lang="en-US" dirty="0"/>
                  <a:t>The silhouette coefficient </a:t>
                </a:r>
                <a14:m>
                  <m:oMath xmlns:m="http://schemas.openxmlformats.org/officeDocument/2006/math">
                    <m:r>
                      <m:rPr>
                        <m:sty m:val="p"/>
                      </m:rPr>
                      <a:rPr lang="en-US" b="0" i="0" smtClean="0">
                        <a:latin typeface="Cambria Math" panose="02040503050406030204" pitchFamily="18" charset="0"/>
                      </a:rPr>
                      <m:t>SC</m:t>
                    </m:r>
                    <m: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r>
                              <a:rPr lang="en-US" b="0" i="1" smtClean="0">
                                <a:latin typeface="Cambria Math" panose="02040503050406030204" pitchFamily="18" charset="0"/>
                              </a:rPr>
                              <m:t>&lt;</m:t>
                            </m:r>
                            <m:r>
                              <a:rPr lang="en-US" b="0" i="1" smtClean="0">
                                <a:latin typeface="Cambria Math" panose="02040503050406030204" pitchFamily="18" charset="0"/>
                              </a:rPr>
                              <m:t>𝑁</m:t>
                            </m:r>
                          </m:lim>
                        </m:limLow>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e>
                    </m:func>
                  </m:oMath>
                </a14:m>
                <a:r>
                  <a:rPr lang="en-CH" dirty="0"/>
                  <a:t> </a:t>
                </a:r>
                <a:endParaRPr lang="en-US" dirty="0">
                  <a:latin typeface="Cambria Math" panose="02040503050406030204" pitchFamily="18" charset="0"/>
                  <a:ea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 </m:t>
                    </m:r>
                  </m:oMath>
                </a14:m>
                <a:r>
                  <a:rPr lang="en-US" dirty="0"/>
                  <a:t>is the number of points</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t>is mean distance of a point with other points in its cluster</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t>is mean distance of a point with points in other clusters</a:t>
                </a:r>
              </a:p>
              <a:p>
                <a:endParaRPr lang="en-US" dirty="0"/>
              </a:p>
              <a:p>
                <a:endParaRPr lang="en-CH" dirty="0"/>
              </a:p>
              <a:p>
                <a:endParaRPr lang="en-CH" dirty="0"/>
              </a:p>
            </p:txBody>
          </p:sp>
        </mc:Choice>
        <mc:Fallback xmlns="">
          <p:sp>
            <p:nvSpPr>
              <p:cNvPr id="3" name="Text Placeholder 2">
                <a:extLst>
                  <a:ext uri="{FF2B5EF4-FFF2-40B4-BE49-F238E27FC236}">
                    <a16:creationId xmlns:a16="http://schemas.microsoft.com/office/drawing/2014/main" id="{51D721B3-CB04-36C3-6DC3-5A90A6855EC6}"/>
                  </a:ext>
                </a:extLst>
              </p:cNvPr>
              <p:cNvSpPr>
                <a:spLocks noGrp="1" noRot="1" noChangeAspect="1" noMove="1" noResize="1" noEditPoints="1" noAdjustHandles="1" noChangeArrowheads="1" noChangeShapeType="1" noTextEdit="1"/>
              </p:cNvSpPr>
              <p:nvPr>
                <p:ph type="body" idx="1"/>
              </p:nvPr>
            </p:nvSpPr>
            <p:spPr>
              <a:blipFill>
                <a:blip r:embed="rId3"/>
                <a:stretch>
                  <a:fillRect t="-7263"/>
                </a:stretch>
              </a:blipFill>
            </p:spPr>
            <p:txBody>
              <a:bodyPr/>
              <a:lstStyle/>
              <a:p>
                <a:r>
                  <a:rPr lang="en-CH">
                    <a:noFill/>
                  </a:rPr>
                  <a:t> </a:t>
                </a:r>
              </a:p>
            </p:txBody>
          </p:sp>
        </mc:Fallback>
      </mc:AlternateContent>
    </p:spTree>
    <p:extLst>
      <p:ext uri="{BB962C8B-B14F-4D97-AF65-F5344CB8AC3E}">
        <p14:creationId xmlns:p14="http://schemas.microsoft.com/office/powerpoint/2010/main" val="63321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30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780" dirty="0"/>
              <a:t>Clustering </a:t>
            </a:r>
            <a:r>
              <a:rPr lang="en" sz="2780" b="0" dirty="0"/>
              <a:t>methods aim to define sets of data points that belong to the same class or are nearby each other.</a:t>
            </a:r>
            <a:endParaRPr sz="2780" b="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9450" y="1318650"/>
            <a:ext cx="4293654" cy="1123800"/>
          </a:xfrm>
          <a:prstGeom prst="rect">
            <a:avLst/>
          </a:prstGeom>
        </p:spPr>
        <p:txBody>
          <a:bodyPr spcFirstLastPara="1" wrap="square" lIns="91425" tIns="91425" rIns="91425" bIns="91425" anchor="t" anchorCtr="0">
            <a:noAutofit/>
          </a:bodyPr>
          <a:lstStyle/>
          <a:p>
            <a:pPr>
              <a:buSzPts val="990"/>
            </a:pPr>
            <a:r>
              <a:rPr lang="en-GB" sz="2200" b="0" dirty="0"/>
              <a:t>Clustering is generally part of </a:t>
            </a:r>
            <a:r>
              <a:rPr lang="en-GB" sz="2200" dirty="0"/>
              <a:t>exploratory data analysis </a:t>
            </a:r>
            <a:r>
              <a:rPr lang="en-GB" sz="2200" b="0" dirty="0"/>
              <a:t>(EDA) to understand the data before diving into supervised machine learning.</a:t>
            </a:r>
            <a:endParaRPr sz="2200" b="0" dirty="0"/>
          </a:p>
          <a:p>
            <a:pPr marL="0" lvl="0" indent="0" algn="l" rtl="0">
              <a:spcBef>
                <a:spcPts val="0"/>
              </a:spcBef>
              <a:spcAft>
                <a:spcPts val="0"/>
              </a:spcAft>
              <a:buSzPts val="990"/>
              <a:buNone/>
            </a:pPr>
            <a:endParaRPr lang="en-CH" sz="2200" b="0" dirty="0"/>
          </a:p>
          <a:p>
            <a:pPr marL="457200" lvl="0" indent="-342900" algn="l" rtl="0">
              <a:spcBef>
                <a:spcPts val="0"/>
              </a:spcBef>
              <a:spcAft>
                <a:spcPts val="0"/>
              </a:spcAft>
              <a:buSzPts val="1800"/>
              <a:buChar char="●"/>
            </a:pPr>
            <a:r>
              <a:rPr lang="en-GB" sz="1800" b="0" dirty="0"/>
              <a:t>We can use clustering algorithms to see if our data reflects what we want it to, both in scope and featurization (more on this later)</a:t>
            </a:r>
            <a:br>
              <a:rPr lang="en-GB" sz="1800" b="0" dirty="0"/>
            </a:br>
            <a:endParaRPr lang="en-GB" sz="1800" b="0" dirty="0">
              <a:solidFill>
                <a:srgbClr val="FF0000"/>
              </a:solidFill>
            </a:endParaRPr>
          </a:p>
        </p:txBody>
      </p:sp>
      <p:pic>
        <p:nvPicPr>
          <p:cNvPr id="2050" name="Picture 2">
            <a:extLst>
              <a:ext uri="{FF2B5EF4-FFF2-40B4-BE49-F238E27FC236}">
                <a16:creationId xmlns:a16="http://schemas.microsoft.com/office/drawing/2014/main" id="{A4444A78-67BD-BE09-71C1-411A8D3A9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498" y="865632"/>
            <a:ext cx="3953366" cy="3929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0811-F529-DCF0-188D-12610B835B5D}"/>
              </a:ext>
            </a:extLst>
          </p:cNvPr>
          <p:cNvSpPr>
            <a:spLocks noGrp="1"/>
          </p:cNvSpPr>
          <p:nvPr>
            <p:ph type="title"/>
          </p:nvPr>
        </p:nvSpPr>
        <p:spPr/>
        <p:txBody>
          <a:bodyPr>
            <a:normAutofit fontScale="90000"/>
          </a:bodyPr>
          <a:lstStyle/>
          <a:p>
            <a:r>
              <a:rPr lang="en-CH" b="0" dirty="0"/>
              <a:t>We will look at clustering algorithms in 3 broad classes.</a:t>
            </a:r>
          </a:p>
        </p:txBody>
      </p:sp>
      <p:graphicFrame>
        <p:nvGraphicFramePr>
          <p:cNvPr id="4" name="Diagram 3">
            <a:extLst>
              <a:ext uri="{FF2B5EF4-FFF2-40B4-BE49-F238E27FC236}">
                <a16:creationId xmlns:a16="http://schemas.microsoft.com/office/drawing/2014/main" id="{12BFAAA6-F5B3-D9C7-1B19-4541951E5A6C}"/>
              </a:ext>
            </a:extLst>
          </p:cNvPr>
          <p:cNvGraphicFramePr/>
          <p:nvPr>
            <p:extLst>
              <p:ext uri="{D42A27DB-BD31-4B8C-83A1-F6EECF244321}">
                <p14:modId xmlns:p14="http://schemas.microsoft.com/office/powerpoint/2010/main" val="1622084087"/>
              </p:ext>
            </p:extLst>
          </p:nvPr>
        </p:nvGraphicFramePr>
        <p:xfrm>
          <a:off x="1524000" y="2078874"/>
          <a:ext cx="6096000" cy="252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4944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A1700E2-BF1A-8E79-DFFD-3062AD663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498" y="865632"/>
            <a:ext cx="3953366" cy="392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CF32CC3-31D1-5603-8FB8-244F666469AF}"/>
              </a:ext>
            </a:extLst>
          </p:cNvPr>
          <p:cNvPicPr>
            <a:picLocks noChangeAspect="1" noChangeArrowheads="1"/>
          </p:cNvPicPr>
          <p:nvPr/>
        </p:nvPicPr>
        <p:blipFill>
          <a:blip r:embed="rId4"/>
          <a:srcRect/>
          <a:stretch/>
        </p:blipFill>
        <p:spPr bwMode="auto">
          <a:xfrm>
            <a:off x="4923663" y="860172"/>
            <a:ext cx="3953032" cy="39291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8632A849-162F-EA67-9A66-E5B6A2CD62F9}"/>
              </a:ext>
            </a:extLst>
          </p:cNvPr>
          <p:cNvPicPr>
            <a:picLocks noChangeAspect="1" noChangeArrowheads="1"/>
          </p:cNvPicPr>
          <p:nvPr/>
        </p:nvPicPr>
        <p:blipFill>
          <a:blip r:embed="rId5"/>
          <a:srcRect/>
          <a:stretch/>
        </p:blipFill>
        <p:spPr bwMode="auto">
          <a:xfrm>
            <a:off x="4923664" y="860173"/>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45C12A64-7B7D-113A-0D9B-A616B15BD8F9}"/>
              </a:ext>
            </a:extLst>
          </p:cNvPr>
          <p:cNvPicPr>
            <a:picLocks noChangeAspect="1" noChangeArrowheads="1"/>
          </p:cNvPicPr>
          <p:nvPr/>
        </p:nvPicPr>
        <p:blipFill>
          <a:blip r:embed="rId6"/>
          <a:srcRect/>
          <a:stretch/>
        </p:blipFill>
        <p:spPr bwMode="auto">
          <a:xfrm>
            <a:off x="4923664" y="860173"/>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EFFBC9E-7B26-3213-9FC7-EDDCD6DC3F81}"/>
              </a:ext>
            </a:extLst>
          </p:cNvPr>
          <p:cNvPicPr>
            <a:picLocks noChangeAspect="1" noChangeArrowheads="1"/>
          </p:cNvPicPr>
          <p:nvPr/>
        </p:nvPicPr>
        <p:blipFill>
          <a:blip r:embed="rId7"/>
          <a:srcRect/>
          <a:stretch/>
        </p:blipFill>
        <p:spPr bwMode="auto">
          <a:xfrm>
            <a:off x="4923664" y="860173"/>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140F9EE-71AB-3818-8279-CEF1199A01EC}"/>
              </a:ext>
            </a:extLst>
          </p:cNvPr>
          <p:cNvPicPr>
            <a:picLocks noChangeAspect="1" noChangeArrowheads="1"/>
          </p:cNvPicPr>
          <p:nvPr/>
        </p:nvPicPr>
        <p:blipFill>
          <a:blip r:embed="rId8"/>
          <a:srcRect/>
          <a:stretch/>
        </p:blipFill>
        <p:spPr bwMode="auto">
          <a:xfrm>
            <a:off x="4923664" y="860173"/>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5F14A71-3C7B-E902-D532-B87E1E856AC6}"/>
              </a:ext>
            </a:extLst>
          </p:cNvPr>
          <p:cNvPicPr>
            <a:picLocks noChangeAspect="1" noChangeArrowheads="1"/>
          </p:cNvPicPr>
          <p:nvPr/>
        </p:nvPicPr>
        <p:blipFill>
          <a:blip r:embed="rId9"/>
          <a:srcRect/>
          <a:stretch/>
        </p:blipFill>
        <p:spPr bwMode="auto">
          <a:xfrm>
            <a:off x="4923664" y="860174"/>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1FE052E-9C6F-F7F1-1028-C1BC02386438}"/>
              </a:ext>
            </a:extLst>
          </p:cNvPr>
          <p:cNvPicPr>
            <a:picLocks noChangeAspect="1" noChangeArrowheads="1"/>
          </p:cNvPicPr>
          <p:nvPr/>
        </p:nvPicPr>
        <p:blipFill>
          <a:blip r:embed="rId10"/>
          <a:srcRect/>
          <a:stretch/>
        </p:blipFill>
        <p:spPr bwMode="auto">
          <a:xfrm>
            <a:off x="4923664" y="860174"/>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FB9753B-9506-FB65-28DA-4EDAC4300CAF}"/>
              </a:ext>
            </a:extLst>
          </p:cNvPr>
          <p:cNvPicPr>
            <a:picLocks noChangeAspect="1" noChangeArrowheads="1"/>
          </p:cNvPicPr>
          <p:nvPr/>
        </p:nvPicPr>
        <p:blipFill>
          <a:blip r:embed="rId11"/>
          <a:srcRect/>
          <a:stretch/>
        </p:blipFill>
        <p:spPr bwMode="auto">
          <a:xfrm>
            <a:off x="4923664" y="860174"/>
            <a:ext cx="3953032" cy="39291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80593-EDC4-403A-24AB-820702362637}"/>
              </a:ext>
            </a:extLst>
          </p:cNvPr>
          <p:cNvSpPr>
            <a:spLocks noGrp="1"/>
          </p:cNvSpPr>
          <p:nvPr>
            <p:ph type="title"/>
          </p:nvPr>
        </p:nvSpPr>
        <p:spPr>
          <a:xfrm>
            <a:off x="729450" y="1318650"/>
            <a:ext cx="4095213" cy="535200"/>
          </a:xfrm>
        </p:spPr>
        <p:txBody>
          <a:bodyPr>
            <a:normAutofit fontScale="90000"/>
          </a:bodyPr>
          <a:lstStyle/>
          <a:p>
            <a:r>
              <a:rPr lang="en-CH" dirty="0"/>
              <a:t>Partition-based clustering</a:t>
            </a:r>
            <a:r>
              <a:rPr lang="en-CH" b="0" dirty="0"/>
              <a:t> defines boundaries between clusters</a:t>
            </a:r>
          </a:p>
        </p:txBody>
      </p:sp>
      <p:sp>
        <p:nvSpPr>
          <p:cNvPr id="3" name="Text Placeholder 2">
            <a:extLst>
              <a:ext uri="{FF2B5EF4-FFF2-40B4-BE49-F238E27FC236}">
                <a16:creationId xmlns:a16="http://schemas.microsoft.com/office/drawing/2014/main" id="{B9915063-D24C-8240-DBFF-0797AA5EDBD6}"/>
              </a:ext>
            </a:extLst>
          </p:cNvPr>
          <p:cNvSpPr>
            <a:spLocks noGrp="1"/>
          </p:cNvSpPr>
          <p:nvPr>
            <p:ph type="body" idx="1"/>
          </p:nvPr>
        </p:nvSpPr>
        <p:spPr>
          <a:xfrm>
            <a:off x="729450" y="2959767"/>
            <a:ext cx="3953366" cy="1380207"/>
          </a:xfrm>
        </p:spPr>
        <p:txBody>
          <a:bodyPr/>
          <a:lstStyle/>
          <a:p>
            <a:pPr marL="146050" indent="0">
              <a:buNone/>
            </a:pPr>
            <a:r>
              <a:rPr lang="en-CH" b="1" dirty="0"/>
              <a:t>K-Means clustering </a:t>
            </a:r>
            <a:r>
              <a:rPr lang="en-CH" dirty="0"/>
              <a:t>takes a specified number of clusters. We then determine clusters by minimizing the in-cluster variance.</a:t>
            </a:r>
          </a:p>
          <a:p>
            <a:pPr marL="146050" indent="0">
              <a:buNone/>
            </a:pPr>
            <a:endParaRPr lang="en-CH" dirty="0"/>
          </a:p>
          <a:p>
            <a:pPr marL="146050" indent="0">
              <a:buNone/>
            </a:pPr>
            <a:r>
              <a:rPr lang="en-CH" sz="800" dirty="0">
                <a:solidFill>
                  <a:schemeClr val="accent5">
                    <a:lumMod val="60000"/>
                    <a:lumOff val="40000"/>
                  </a:schemeClr>
                </a:solidFill>
              </a:rPr>
              <a:t>sklearn.cluster.KMeans</a:t>
            </a:r>
          </a:p>
        </p:txBody>
      </p:sp>
    </p:spTree>
    <p:extLst>
      <p:ext uri="{BB962C8B-B14F-4D97-AF65-F5344CB8AC3E}">
        <p14:creationId xmlns:p14="http://schemas.microsoft.com/office/powerpoint/2010/main" val="36586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10" presetClass="entr" presetSubtype="0" fill="hold" nodeType="after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3500"/>
                            </p:stCondLst>
                            <p:childTnLst>
                              <p:par>
                                <p:cTn id="27" presetID="10" presetClass="entr" presetSubtype="0" fill="hold" nodeType="after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0"/>
                            </p:stCondLst>
                            <p:childTnLst>
                              <p:par>
                                <p:cTn id="31" presetID="10" presetClass="entr" presetSubtype="0" fill="hold" nodeType="afterEffect">
                                  <p:stCondLst>
                                    <p:cond delay="10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6500"/>
                            </p:stCondLst>
                            <p:childTnLst>
                              <p:par>
                                <p:cTn id="35" presetID="10" presetClass="entr" presetSubtype="0" fill="hold" nodeType="afterEffect">
                                  <p:stCondLst>
                                    <p:cond delay="1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8000"/>
                            </p:stCondLst>
                            <p:childTnLst>
                              <p:par>
                                <p:cTn id="39" presetID="10" presetClass="entr" presetSubtype="0" fill="hold" nodeType="afterEffect">
                                  <p:stCondLst>
                                    <p:cond delay="10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9500"/>
                            </p:stCondLst>
                            <p:childTnLst>
                              <p:par>
                                <p:cTn id="43" presetID="10" presetClass="entr" presetSubtype="0" fill="hold" nodeType="afterEffect">
                                  <p:stCondLst>
                                    <p:cond delay="10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0593-EDC4-403A-24AB-820702362637}"/>
              </a:ext>
            </a:extLst>
          </p:cNvPr>
          <p:cNvSpPr>
            <a:spLocks noGrp="1"/>
          </p:cNvSpPr>
          <p:nvPr>
            <p:ph type="title"/>
          </p:nvPr>
        </p:nvSpPr>
        <p:spPr>
          <a:xfrm>
            <a:off x="729450" y="1318650"/>
            <a:ext cx="4095213" cy="535200"/>
          </a:xfrm>
        </p:spPr>
        <p:txBody>
          <a:bodyPr>
            <a:normAutofit fontScale="90000"/>
          </a:bodyPr>
          <a:lstStyle/>
          <a:p>
            <a:r>
              <a:rPr lang="en-CH" dirty="0"/>
              <a:t>Hierarchical clustering</a:t>
            </a:r>
            <a:r>
              <a:rPr lang="en-CH" b="0" dirty="0"/>
              <a:t> defines clusters from the bottom-up (agglomerative) or top-down (divisive).</a:t>
            </a:r>
          </a:p>
        </p:txBody>
      </p:sp>
      <p:sp>
        <p:nvSpPr>
          <p:cNvPr id="3" name="Text Placeholder 2">
            <a:extLst>
              <a:ext uri="{FF2B5EF4-FFF2-40B4-BE49-F238E27FC236}">
                <a16:creationId xmlns:a16="http://schemas.microsoft.com/office/drawing/2014/main" id="{B9915063-D24C-8240-DBFF-0797AA5EDBD6}"/>
              </a:ext>
            </a:extLst>
          </p:cNvPr>
          <p:cNvSpPr>
            <a:spLocks noGrp="1"/>
          </p:cNvSpPr>
          <p:nvPr>
            <p:ph type="body" idx="1"/>
          </p:nvPr>
        </p:nvSpPr>
        <p:spPr>
          <a:xfrm>
            <a:off x="729450" y="2959767"/>
            <a:ext cx="3953366" cy="1380207"/>
          </a:xfrm>
        </p:spPr>
        <p:txBody>
          <a:bodyPr/>
          <a:lstStyle/>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lang="en-CH" dirty="0"/>
              <a:t>In </a:t>
            </a:r>
            <a:r>
              <a:rPr lang="en-CH" b="1" dirty="0"/>
              <a:t>agglomerative clustering</a:t>
            </a:r>
            <a:r>
              <a:rPr lang="en-CH" dirty="0"/>
              <a:t>, we assume each point belongs to its own cluster, and then we continuously merge similar clusters until some distance or cluster threshold is reached.</a:t>
            </a:r>
            <a:endPar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8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8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rPr>
              <a:t>sklearn.cluster.AgglomerativeClustering</a:t>
            </a:r>
          </a:p>
          <a:p>
            <a:pPr marL="146050" indent="0">
              <a:buNone/>
            </a:pPr>
            <a:endParaRPr lang="en-CH" dirty="0"/>
          </a:p>
        </p:txBody>
      </p:sp>
      <p:sp>
        <p:nvSpPr>
          <p:cNvPr id="4" name="Rectangle 3">
            <a:extLst>
              <a:ext uri="{FF2B5EF4-FFF2-40B4-BE49-F238E27FC236}">
                <a16:creationId xmlns:a16="http://schemas.microsoft.com/office/drawing/2014/main" id="{B2C63FE9-1F62-E0E2-2A74-65881178DB7B}"/>
              </a:ext>
            </a:extLst>
          </p:cNvPr>
          <p:cNvSpPr/>
          <p:nvPr/>
        </p:nvSpPr>
        <p:spPr>
          <a:xfrm>
            <a:off x="5441413" y="2149516"/>
            <a:ext cx="3201737" cy="2720429"/>
          </a:xfrm>
          <a:prstGeom prst="rect">
            <a:avLst/>
          </a:prstGeom>
          <a:blipFill dpi="0" rotWithShape="1">
            <a:blip r:embed="rId3"/>
            <a:srcRect/>
            <a:stretch>
              <a:fillRect l="-10721" t="-10600" r="-10721" b="-22986"/>
            </a:stretch>
          </a:blipFill>
        </p:spPr>
        <p:style>
          <a:lnRef idx="2">
            <a:schemeClr val="lt1">
              <a:hueOff val="0"/>
              <a:satOff val="0"/>
              <a:lumOff val="0"/>
              <a:alphaOff val="0"/>
            </a:schemeClr>
          </a:lnRef>
          <a:fillRef idx="1">
            <a:scrgbClr r="0" g="0" b="0"/>
          </a:fillRef>
          <a:effectRef idx="0">
            <a:schemeClr val="accent2">
              <a:tint val="50000"/>
              <a:hueOff val="-6003261"/>
              <a:satOff val="17367"/>
              <a:lumOff val="5241"/>
              <a:alphaOff val="0"/>
            </a:schemeClr>
          </a:effectRef>
          <a:fontRef idx="minor">
            <a:schemeClr val="lt1">
              <a:hueOff val="0"/>
              <a:satOff val="0"/>
              <a:lumOff val="0"/>
              <a:alphaOff val="0"/>
            </a:schemeClr>
          </a:fontRef>
        </p:style>
      </p:sp>
      <p:pic>
        <p:nvPicPr>
          <p:cNvPr id="3074" name="Picture 2">
            <a:extLst>
              <a:ext uri="{FF2B5EF4-FFF2-40B4-BE49-F238E27FC236}">
                <a16:creationId xmlns:a16="http://schemas.microsoft.com/office/drawing/2014/main" id="{1ABBC7C2-1693-A848-89DF-755002C50708}"/>
              </a:ext>
            </a:extLst>
          </p:cNvPr>
          <p:cNvPicPr>
            <a:picLocks noChangeAspect="1" noChangeArrowheads="1"/>
          </p:cNvPicPr>
          <p:nvPr/>
        </p:nvPicPr>
        <p:blipFill>
          <a:blip r:embed="rId4"/>
          <a:srcRect/>
          <a:stretch/>
        </p:blipFill>
        <p:spPr bwMode="auto">
          <a:xfrm>
            <a:off x="4572061" y="2089448"/>
            <a:ext cx="1469390" cy="14604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98BDF52-1B68-A2BB-C25A-580571BD4132}"/>
              </a:ext>
            </a:extLst>
          </p:cNvPr>
          <p:cNvPicPr>
            <a:picLocks noChangeAspect="1" noChangeArrowheads="1"/>
          </p:cNvPicPr>
          <p:nvPr/>
        </p:nvPicPr>
        <p:blipFill>
          <a:blip r:embed="rId5"/>
          <a:srcRect/>
          <a:stretch/>
        </p:blipFill>
        <p:spPr bwMode="auto">
          <a:xfrm>
            <a:off x="5681195" y="588400"/>
            <a:ext cx="1469391" cy="1460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9F51C71-BCA1-BF9E-090D-C0B471AABCA0}"/>
              </a:ext>
            </a:extLst>
          </p:cNvPr>
          <p:cNvPicPr>
            <a:picLocks noChangeAspect="1" noChangeArrowheads="1"/>
          </p:cNvPicPr>
          <p:nvPr/>
        </p:nvPicPr>
        <p:blipFill>
          <a:blip r:embed="rId6"/>
          <a:srcRect/>
          <a:stretch/>
        </p:blipFill>
        <p:spPr bwMode="auto">
          <a:xfrm>
            <a:off x="7580895" y="1995790"/>
            <a:ext cx="1469391"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21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Effect transition="in" filter="fade">
                                      <p:cBhvr>
                                        <p:cTn id="3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0593-EDC4-403A-24AB-820702362637}"/>
              </a:ext>
            </a:extLst>
          </p:cNvPr>
          <p:cNvSpPr>
            <a:spLocks noGrp="1"/>
          </p:cNvSpPr>
          <p:nvPr>
            <p:ph type="title"/>
          </p:nvPr>
        </p:nvSpPr>
        <p:spPr>
          <a:xfrm>
            <a:off x="729450" y="1318650"/>
            <a:ext cx="4095213" cy="535200"/>
          </a:xfrm>
        </p:spPr>
        <p:txBody>
          <a:bodyPr>
            <a:normAutofit fontScale="90000"/>
          </a:bodyPr>
          <a:lstStyle/>
          <a:p>
            <a:r>
              <a:rPr lang="en-CH" dirty="0"/>
              <a:t>Density-based clustering</a:t>
            </a:r>
            <a:r>
              <a:rPr lang="en-CH" b="0" dirty="0"/>
              <a:t> defines clusters in areas where the density of points is highest.</a:t>
            </a:r>
          </a:p>
        </p:txBody>
      </p:sp>
      <p:sp>
        <p:nvSpPr>
          <p:cNvPr id="3" name="Text Placeholder 2">
            <a:extLst>
              <a:ext uri="{FF2B5EF4-FFF2-40B4-BE49-F238E27FC236}">
                <a16:creationId xmlns:a16="http://schemas.microsoft.com/office/drawing/2014/main" id="{B9915063-D24C-8240-DBFF-0797AA5EDBD6}"/>
              </a:ext>
            </a:extLst>
          </p:cNvPr>
          <p:cNvSpPr>
            <a:spLocks noGrp="1"/>
          </p:cNvSpPr>
          <p:nvPr>
            <p:ph type="body" idx="1"/>
          </p:nvPr>
        </p:nvSpPr>
        <p:spPr>
          <a:xfrm>
            <a:off x="729450" y="2959767"/>
            <a:ext cx="3953366" cy="1380207"/>
          </a:xfrm>
        </p:spPr>
        <p:txBody>
          <a:bodyPr>
            <a:normAutofit fontScale="92500" lnSpcReduction="20000"/>
          </a:bodyPr>
          <a:lstStyle/>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Density-based spatial clustering of applications with noise (classic backcronym </a:t>
            </a:r>
            <a:r>
              <a:rPr kumimoji="0" lang="en-CH" sz="1300" b="1"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DBSCAN</a:t>
            </a:r>
            <a:r>
              <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rPr>
              <a:t>), determines clusters by inflating each data point by radius r, taking each overlapped group with at least min_points members as a cluster.</a:t>
            </a:r>
            <a:endParaRPr kumimoji="0" lang="en-CH" sz="17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10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9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rPr>
              <a:t>sklearn.cluster.DBSCAN</a:t>
            </a: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13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p:txBody>
      </p:sp>
      <p:pic>
        <p:nvPicPr>
          <p:cNvPr id="4" name="Picture 2">
            <a:extLst>
              <a:ext uri="{FF2B5EF4-FFF2-40B4-BE49-F238E27FC236}">
                <a16:creationId xmlns:a16="http://schemas.microsoft.com/office/drawing/2014/main" id="{C2775771-8FD1-B11C-F129-32C534995328}"/>
              </a:ext>
            </a:extLst>
          </p:cNvPr>
          <p:cNvPicPr>
            <a:picLocks noChangeAspect="1" noChangeArrowheads="1"/>
          </p:cNvPicPr>
          <p:nvPr/>
        </p:nvPicPr>
        <p:blipFill>
          <a:blip r:embed="rId3"/>
          <a:srcRect/>
          <a:stretch/>
        </p:blipFill>
        <p:spPr bwMode="auto">
          <a:xfrm>
            <a:off x="4923664" y="865632"/>
            <a:ext cx="3953033" cy="392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00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0593-EDC4-403A-24AB-820702362637}"/>
              </a:ext>
            </a:extLst>
          </p:cNvPr>
          <p:cNvSpPr>
            <a:spLocks noGrp="1"/>
          </p:cNvSpPr>
          <p:nvPr>
            <p:ph type="title"/>
          </p:nvPr>
        </p:nvSpPr>
        <p:spPr>
          <a:xfrm>
            <a:off x="729450" y="1318650"/>
            <a:ext cx="4095213" cy="535200"/>
          </a:xfrm>
        </p:spPr>
        <p:txBody>
          <a:bodyPr>
            <a:normAutofit fontScale="90000"/>
          </a:bodyPr>
          <a:lstStyle/>
          <a:p>
            <a:r>
              <a:rPr lang="en-CH" dirty="0"/>
              <a:t>Density-based clustering</a:t>
            </a:r>
            <a:r>
              <a:rPr lang="en-CH" b="0" dirty="0"/>
              <a:t> defines clusters in areas where the density of points is highest.</a:t>
            </a:r>
          </a:p>
        </p:txBody>
      </p:sp>
      <p:sp>
        <p:nvSpPr>
          <p:cNvPr id="3" name="Text Placeholder 2">
            <a:extLst>
              <a:ext uri="{FF2B5EF4-FFF2-40B4-BE49-F238E27FC236}">
                <a16:creationId xmlns:a16="http://schemas.microsoft.com/office/drawing/2014/main" id="{B9915063-D24C-8240-DBFF-0797AA5EDBD6}"/>
              </a:ext>
            </a:extLst>
          </p:cNvPr>
          <p:cNvSpPr>
            <a:spLocks noGrp="1"/>
          </p:cNvSpPr>
          <p:nvPr>
            <p:ph type="body" idx="1"/>
          </p:nvPr>
        </p:nvSpPr>
        <p:spPr>
          <a:xfrm>
            <a:off x="729450" y="2959767"/>
            <a:ext cx="3953366" cy="1380207"/>
          </a:xfrm>
        </p:spPr>
        <p:txBody>
          <a:bodyPr>
            <a:normAutofit fontScale="92500" lnSpcReduction="20000"/>
          </a:bodyPr>
          <a:lstStyle/>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lang="en-CH" dirty="0"/>
              <a:t>Density-based spatial clustering of applications with noise (classic backcronym </a:t>
            </a:r>
            <a:r>
              <a:rPr lang="en-CH" b="1" dirty="0"/>
              <a:t>DBSCAN</a:t>
            </a:r>
            <a:r>
              <a:rPr lang="en-CH" dirty="0"/>
              <a:t>), determines clusters by inflating each data point by radius r, taking each overlapped group with at least min_points members as a cluster.</a:t>
            </a:r>
            <a:endParaRPr kumimoji="0" lang="en-CH" sz="1700" b="0" i="0" u="none" strike="noStrike" kern="0" cap="none" spc="0" normalizeH="0" baseline="0" noProof="0" dirty="0">
              <a:ln>
                <a:noFill/>
              </a:ln>
              <a:solidFill>
                <a:srgbClr val="595959"/>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endParaRPr kumimoji="0" lang="en-CH" sz="10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endParaRPr>
          </a:p>
          <a:p>
            <a:pPr marL="146050" marR="0" lvl="0" indent="0" algn="l" defTabSz="914400" rtl="0" eaLnBrk="1" fontAlgn="auto" latinLnBrk="0" hangingPunct="1">
              <a:lnSpc>
                <a:spcPct val="115000"/>
              </a:lnSpc>
              <a:spcBef>
                <a:spcPts val="0"/>
              </a:spcBef>
              <a:spcAft>
                <a:spcPts val="0"/>
              </a:spcAft>
              <a:buClr>
                <a:srgbClr val="595959"/>
              </a:buClr>
              <a:buSzPts val="1300"/>
              <a:buFont typeface="Lato"/>
              <a:buNone/>
              <a:tabLst/>
              <a:defRPr/>
            </a:pPr>
            <a:r>
              <a:rPr kumimoji="0" lang="en-CH" sz="900" b="0" i="0" u="none" strike="noStrike" kern="0" cap="none" spc="0" normalizeH="0" baseline="0" noProof="0" dirty="0">
                <a:ln>
                  <a:noFill/>
                </a:ln>
                <a:solidFill>
                  <a:srgbClr val="1C3678">
                    <a:lumMod val="60000"/>
                    <a:lumOff val="40000"/>
                  </a:srgbClr>
                </a:solidFill>
                <a:effectLst/>
                <a:uLnTx/>
                <a:uFillTx/>
                <a:latin typeface="Lato" panose="020F0502020204030203" pitchFamily="34" charset="0"/>
                <a:ea typeface="Lato" panose="020F0502020204030203" pitchFamily="34" charset="0"/>
                <a:cs typeface="Lato" panose="020F0502020204030203" pitchFamily="34" charset="0"/>
                <a:sym typeface="Lato"/>
              </a:rPr>
              <a:t>sklearn.cluster.DBSCAN</a:t>
            </a:r>
          </a:p>
          <a:p>
            <a:pPr marL="146050" indent="0">
              <a:buNone/>
            </a:pPr>
            <a:endParaRPr lang="en-CH" dirty="0"/>
          </a:p>
        </p:txBody>
      </p:sp>
      <p:pic>
        <p:nvPicPr>
          <p:cNvPr id="4" name="Picture 2">
            <a:extLst>
              <a:ext uri="{FF2B5EF4-FFF2-40B4-BE49-F238E27FC236}">
                <a16:creationId xmlns:a16="http://schemas.microsoft.com/office/drawing/2014/main" id="{C2775771-8FD1-B11C-F129-32C534995328}"/>
              </a:ext>
            </a:extLst>
          </p:cNvPr>
          <p:cNvPicPr>
            <a:picLocks noChangeAspect="1" noChangeArrowheads="1"/>
          </p:cNvPicPr>
          <p:nvPr/>
        </p:nvPicPr>
        <p:blipFill>
          <a:blip r:embed="rId3"/>
          <a:srcRect/>
          <a:stretch/>
        </p:blipFill>
        <p:spPr bwMode="auto">
          <a:xfrm>
            <a:off x="4923664" y="865632"/>
            <a:ext cx="3953033" cy="3929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14809D8-1C49-9093-9EDD-2CA69D7E91D5}"/>
              </a:ext>
            </a:extLst>
          </p:cNvPr>
          <p:cNvPicPr>
            <a:picLocks noChangeAspect="1" noChangeArrowheads="1"/>
          </p:cNvPicPr>
          <p:nvPr/>
        </p:nvPicPr>
        <p:blipFill>
          <a:blip r:embed="rId4"/>
          <a:srcRect/>
          <a:stretch/>
        </p:blipFill>
        <p:spPr bwMode="auto">
          <a:xfrm>
            <a:off x="4923495" y="857163"/>
            <a:ext cx="3953034" cy="392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35263"/>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2835</TotalTime>
  <Words>850</Words>
  <Application>Microsoft Macintosh PowerPoint</Application>
  <PresentationFormat>On-screen Show (16:9)</PresentationFormat>
  <Paragraphs>108</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Lato</vt:lpstr>
      <vt:lpstr>Cambria Math</vt:lpstr>
      <vt:lpstr>Raleway</vt:lpstr>
      <vt:lpstr>Streamline</vt:lpstr>
      <vt:lpstr>Day 3, Session 3: Clustering Techniques</vt:lpstr>
      <vt:lpstr>Some notes on notation… (see notation guide)</vt:lpstr>
      <vt:lpstr>Clustering methods aim to define sets of data points that belong to the same class or are nearby each other.</vt:lpstr>
      <vt:lpstr>Clustering is generally part of exploratory data analysis (EDA) to understand the data before diving into supervised machine learning.  We can use clustering algorithms to see if our data reflects what we want it to, both in scope and featurization (more on this later) </vt:lpstr>
      <vt:lpstr>We will look at clustering algorithms in 3 broad classes.</vt:lpstr>
      <vt:lpstr>Partition-based clustering defines boundaries between clusters</vt:lpstr>
      <vt:lpstr>Hierarchical clustering defines clusters from the bottom-up (agglomerative) or top-down (divisive).</vt:lpstr>
      <vt:lpstr>Density-based clustering defines clusters in areas where the density of points is highest.</vt:lpstr>
      <vt:lpstr>Density-based clustering defines clusters in areas where the density of points is highest.</vt:lpstr>
      <vt:lpstr>Density-based clustering defines clusters in areas where the density of points is highest.</vt:lpstr>
      <vt:lpstr>HDBSCAN converts the algorithm of DBSCAN to a hierarchical one, lessening the influence of hyperparameters.  </vt:lpstr>
      <vt:lpstr>Mean-shift is a density-based algorithm similar to k-means that shifts our centroid based upon data density.</vt:lpstr>
      <vt:lpstr>How do we score these clustering algorithms?</vt:lpstr>
      <vt:lpstr>External indicators focus on how many pairs of points are either correctly or incorrectly put into the same or different clusters.</vt:lpstr>
      <vt:lpstr>PowerPoint Presentation</vt:lpstr>
      <vt:lpstr>The number of TP, TN, FP, and FN can be used to compute…</vt:lpstr>
      <vt:lpstr>We can also compute the recall and the precision.</vt:lpstr>
      <vt:lpstr>The recall and precision can then be used to compute…</vt:lpstr>
      <vt:lpstr>Internal indicators focus on how well-defined and separated each cluster is.</vt:lpstr>
      <vt:lpstr>The size measures of cluster, distance between clusters Mij, and # of clusters n are used to compute: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3, Session 1: PCA, multidimensional scaling, and all that follows</dc:title>
  <cp:lastModifiedBy>ROSE CERSONSKY</cp:lastModifiedBy>
  <cp:revision>37</cp:revision>
  <dcterms:modified xsi:type="dcterms:W3CDTF">2023-07-10T16:12:40Z</dcterms:modified>
</cp:coreProperties>
</file>